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59" r:id="rId4"/>
    <p:sldId id="261" r:id="rId5"/>
    <p:sldId id="263" r:id="rId6"/>
    <p:sldId id="264" r:id="rId7"/>
    <p:sldId id="268" r:id="rId8"/>
    <p:sldId id="265" r:id="rId9"/>
    <p:sldId id="262" r:id="rId10"/>
    <p:sldId id="269" r:id="rId11"/>
    <p:sldId id="272" r:id="rId12"/>
    <p:sldId id="270" r:id="rId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3F"/>
    <a:srgbClr val="000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47AE74-00F9-445E-BAA1-D44535305319}" v="28" dt="2021-11-02T10:43:25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814" autoAdjust="0"/>
  </p:normalViewPr>
  <p:slideViewPr>
    <p:cSldViewPr snapToGrid="0" showGuides="1">
      <p:cViewPr varScale="1">
        <p:scale>
          <a:sx n="95" d="100"/>
          <a:sy n="95" d="100"/>
        </p:scale>
        <p:origin x="119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3134" y="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D6081-D3DD-4654-BA79-71400DCEC317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B2F8F-E2CA-4C97-BFC8-FA72A96CCB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096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B2F8F-E2CA-4C97-BFC8-FA72A96CCB5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0400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B2F8F-E2CA-4C97-BFC8-FA72A96CCB5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0862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B2F8F-E2CA-4C97-BFC8-FA72A96CCB5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727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B2F8F-E2CA-4C97-BFC8-FA72A96CCB5A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994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B2F8F-E2CA-4C97-BFC8-FA72A96CCB5A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1831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B2F8F-E2CA-4C97-BFC8-FA72A96CCB5A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926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B2F8F-E2CA-4C97-BFC8-FA72A96CCB5A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7633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B2F8F-E2CA-4C97-BFC8-FA72A96CCB5A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398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DAA70-4DCD-442C-805A-31A595B31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E913CCB-2876-4272-B1F7-33A8E8716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9C1D88-DEA0-469F-9B52-2CA943C3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0E724E6-F92E-44F4-B45B-B6264551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6467878-C786-4612-9FCB-327E65A9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385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70259-8A74-4EC8-AA9B-0B8FE2CC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A9D3F5B-DF4C-4580-B2A3-E3B9B6F63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460BC5-0DE9-4C4B-B229-3E83AD1CA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1B8A9EF-6135-4935-9266-261850C2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1AA3644-073D-4314-AA32-3AD7399E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220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CAEBB32-0051-488F-860D-9AAE774B4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26EF32A-0650-444D-9636-02E4B01E1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8F1EF71-0F09-40DA-8D18-2B5B6AE9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AE9014E-D0EF-4EF3-806B-DA41595D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5AF4AB6-AC9E-4610-BA12-AA141233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028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F9EE1-E921-423E-9DB1-78199DB5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73474DE-E931-4792-A476-85545E4B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A14FDB1-854D-4D81-B919-BC012BA2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8D88A41-94D9-45CA-961C-3A67B166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D4F6211-BA2A-4A71-80D8-901AF33C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3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D30135-1E26-4626-8DCC-63ECE961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A695933-2219-43BD-9B8E-1DEE0E284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11F1237-D903-4D79-A7AE-9F9175B44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78D5382-A0C2-45BC-98B3-C4880E085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E03DFB9-F9E4-48F4-98C4-CF391134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957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A4CD6-2FFA-4ADA-885E-DF77F78B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5615B5-94DD-422C-9F71-FE9A74721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7E468EE-2F3B-45C8-B203-D42F29D20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F8999E-A58F-4FD1-B83F-C63D1C8E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E68EB3C-43BC-412A-94AE-81DCDE3D5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EF4C78E-C683-4B0B-B72B-5F19682F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255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B0694-DDDA-451A-802B-BB7AE412C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F772CD-694A-4265-A117-3CFE9F10A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9E9296F-6907-42F1-A7A9-185696FEB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801A0D0-0A77-47E1-B5A4-AA8C8E9F0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98A6E61-3952-41FA-8B4D-6A29D3C47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CE15C4C-46E2-482F-833A-3DDC73B60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EDB1C7A-DE31-4774-BEC3-19A6CEBA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BCF02AE-EE80-4520-B244-C903C00F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679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FA1E7-B949-442C-8FE1-88A2AF3A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32ECDDF-4882-405D-9D43-90DCF1A3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EC9B2CA-E135-4A9E-96FF-26F0380E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FC2E85-ACB0-49F4-8E3B-1C1BC4E1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3541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F5AF9E7-5886-4D34-9279-E70ABC9F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7C4029-3EBD-4237-B0CE-101F0B7B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B5738D4-D373-4982-AB69-43B0DCB6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541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EE48A-254B-495D-81F1-B0126926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FE2015-3A76-4EF2-9B64-1D61BA690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C823E7B-95D3-4E9E-A18B-55E111812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5367075-C24C-4247-952F-D23A30DC3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F398F77-9EB1-4C9C-8150-29030053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8806375-4C8C-4961-BE32-6AFF97AE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47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6AD0E-5A32-4989-B42C-7DAA9B71D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56B524F-4A4F-4132-84E6-CD86ED42B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8F05A7B-F11D-4759-843D-A0EE539C9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819F57E-D57E-44D3-9BB2-5502870E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F08FA5F-9D8C-4723-8D27-EC6BB5AD9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E4D003A-95DC-4B1B-AD96-49A182D3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917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BF65D80-34C0-442C-B19B-67625312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2D92D50-A094-4552-99B8-F343573AF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62359AD-DDAE-4631-8342-D92AFCB89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723FC-66D2-44EB-A147-B6945D2C5DB9}" type="datetimeFigureOut">
              <a:rPr lang="da-DK" smtClean="0"/>
              <a:t>07-11-2021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2BACED-7CC6-4032-9026-D70964816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0A926E-F3D5-4D30-9A99-C6924E9F9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3A3FC-D53A-467B-9324-31078185A7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221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urd@sejlsport.d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htk@sejlsport.dk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urd@sejlsport.dk" TargetMode="External"/><Relationship Id="rId4" Type="http://schemas.openxmlformats.org/officeDocument/2006/relationships/hyperlink" Target="mailto:htk@sejlsport.d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ansksejlunion.dk/uddannelse/diplomsejlerskolen/redskaber-til-instruktoerer-og-traenere#traeningsoevels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ansk-sejlunion.s1.umbraco.io/uddannelse/diplomsejlerskol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ksejlunion.dk/uddannelse/diplomsejlerskolen/redskaber-til-instruktoerer-og-traenere#traeningsoevelse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D3C15C57-5D6A-4464-9AC6-5533008C25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5" r="24514"/>
          <a:stretch/>
        </p:blipFill>
        <p:spPr>
          <a:xfrm>
            <a:off x="8646584" y="986"/>
            <a:ext cx="3545416" cy="6857014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6667E14-7CFE-4D9D-B0FC-7BFAA00AB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80"/>
          <a:stretch/>
        </p:blipFill>
        <p:spPr>
          <a:xfrm>
            <a:off x="0" y="0"/>
            <a:ext cx="8646584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93882F2-8332-4CB0-A8AC-E745C0105C20}"/>
              </a:ext>
            </a:extLst>
          </p:cNvPr>
          <p:cNvSpPr txBox="1"/>
          <p:nvPr/>
        </p:nvSpPr>
        <p:spPr>
          <a:xfrm>
            <a:off x="1215738" y="363681"/>
            <a:ext cx="76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Diplomsejlerskolen for kølbåde</a:t>
            </a:r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3EB4A04-1E9C-4D50-B35A-043E3056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57" y="6307352"/>
            <a:ext cx="3696948" cy="519406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6CEE3107-908D-4D3C-87F3-0B71939C3ADF}"/>
              </a:ext>
            </a:extLst>
          </p:cNvPr>
          <p:cNvSpPr txBox="1">
            <a:spLocks/>
          </p:cNvSpPr>
          <p:nvPr/>
        </p:nvSpPr>
        <p:spPr>
          <a:xfrm>
            <a:off x="4829657" y="347133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800" b="1" dirty="0">
                <a:solidFill>
                  <a:srgbClr val="002B3F"/>
                </a:solidFill>
              </a:rPr>
              <a:t>Henrik Tang Kristensen, mail: </a:t>
            </a:r>
            <a:r>
              <a:rPr lang="da-DK" sz="1800" b="1" dirty="0">
                <a:solidFill>
                  <a:srgbClr val="002B3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htk@sejlsport.dk</a:t>
            </a:r>
            <a:r>
              <a:rPr lang="da-DK" sz="1800" b="1" dirty="0">
                <a:solidFill>
                  <a:srgbClr val="002B3F"/>
                </a:solidFill>
              </a:rPr>
              <a:t>, tlf:88207009</a:t>
            </a:r>
          </a:p>
          <a:p>
            <a:pPr algn="l"/>
            <a:r>
              <a:rPr lang="da-DK" sz="1800" b="1" dirty="0">
                <a:solidFill>
                  <a:srgbClr val="002B3F"/>
                </a:solidFill>
              </a:rPr>
              <a:t>Urd </a:t>
            </a:r>
            <a:r>
              <a:rPr lang="da-DK" sz="1800" b="1" dirty="0" err="1">
                <a:solidFill>
                  <a:srgbClr val="002B3F"/>
                </a:solidFill>
              </a:rPr>
              <a:t>Kornø</a:t>
            </a:r>
            <a:r>
              <a:rPr lang="da-DK" sz="1800" b="1" dirty="0">
                <a:solidFill>
                  <a:srgbClr val="002B3F"/>
                </a:solidFill>
              </a:rPr>
              <a:t> Rasmussen, mail: </a:t>
            </a:r>
            <a:r>
              <a:rPr lang="da-DK" sz="1800" b="1" dirty="0">
                <a:solidFill>
                  <a:srgbClr val="002B3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urd@sejlsport.dk</a:t>
            </a:r>
            <a:r>
              <a:rPr lang="da-DK" sz="1800" b="1" dirty="0">
                <a:solidFill>
                  <a:srgbClr val="002B3F"/>
                </a:solidFill>
              </a:rPr>
              <a:t>, </a:t>
            </a:r>
            <a:r>
              <a:rPr lang="da-DK" sz="1800" b="1" dirty="0" err="1">
                <a:solidFill>
                  <a:srgbClr val="002B3F"/>
                </a:solidFill>
              </a:rPr>
              <a:t>tlf</a:t>
            </a:r>
            <a:r>
              <a:rPr lang="da-DK" sz="1800" b="1" dirty="0">
                <a:solidFill>
                  <a:srgbClr val="002B3F"/>
                </a:solidFill>
              </a:rPr>
              <a:t>: 88207023</a:t>
            </a:r>
          </a:p>
        </p:txBody>
      </p:sp>
    </p:spTree>
    <p:extLst>
      <p:ext uri="{BB962C8B-B14F-4D97-AF65-F5344CB8AC3E}">
        <p14:creationId xmlns:p14="http://schemas.microsoft.com/office/powerpoint/2010/main" val="407844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EC73F-7B85-4851-9DE1-6205C0B3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da-DK" dirty="0"/>
              <a:t>Sejlerskoleinstruktør</a:t>
            </a:r>
            <a:endParaRPr lang="da-DK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517098-E7B0-4123-92D7-A3A623B77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42"/>
            <a:ext cx="5120113" cy="346222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2000" dirty="0"/>
              <a:t>Sejlerskoleinstruktøruddannelsen: </a:t>
            </a:r>
          </a:p>
          <a:p>
            <a:endParaRPr lang="da-DK" sz="2000" dirty="0"/>
          </a:p>
          <a:p>
            <a:pPr marL="228600" lvl="1"/>
            <a:r>
              <a:rPr lang="da-DK" sz="2000" dirty="0"/>
              <a:t>Instruktør 1: færdighedsniveau</a:t>
            </a:r>
          </a:p>
          <a:p>
            <a:pPr marL="228600" lvl="1"/>
            <a:r>
              <a:rPr lang="da-DK" sz="2000" dirty="0"/>
              <a:t>Instruktør 2: voksendidaktisk niveau</a:t>
            </a:r>
          </a:p>
          <a:p>
            <a:pPr marL="228600" lvl="1"/>
            <a:r>
              <a:rPr lang="da-DK" sz="2000" dirty="0"/>
              <a:t>Sejlerskoleinstruktørerne bliver klædt på til at bruge diplomsejlerskolen </a:t>
            </a:r>
          </a:p>
          <a:p>
            <a:endParaRPr lang="da-DK" sz="18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BAC73FD-C275-4558-8468-6542A083AE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8" r="77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4868B14-75C2-430C-9C52-308A2E6A3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3" y="5921780"/>
            <a:ext cx="1887918" cy="57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83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5D3EC89-3FB2-4085-B7E4-1810ECD6C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6"/>
          <a:stretch/>
        </p:blipFill>
        <p:spPr>
          <a:xfrm>
            <a:off x="4193115" y="0"/>
            <a:ext cx="733213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E41360-F987-4C7B-AFB2-7D6D87050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8396" y="3780932"/>
            <a:ext cx="6354230" cy="1647825"/>
          </a:xfrm>
        </p:spPr>
        <p:txBody>
          <a:bodyPr>
            <a:noAutofit/>
          </a:bodyPr>
          <a:lstStyle/>
          <a:p>
            <a:r>
              <a:rPr lang="da-DK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Evaluering af Diplomsejlerskolen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3C15C57-5D6A-4464-9AC6-5533008C25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5" r="24514"/>
          <a:stretch/>
        </p:blipFill>
        <p:spPr>
          <a:xfrm>
            <a:off x="647700" y="0"/>
            <a:ext cx="3545416" cy="685701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DF5D6E6-C027-406E-A6ED-54D1F32C0409}"/>
              </a:ext>
            </a:extLst>
          </p:cNvPr>
          <p:cNvSpPr txBox="1">
            <a:spLocks/>
          </p:cNvSpPr>
          <p:nvPr/>
        </p:nvSpPr>
        <p:spPr>
          <a:xfrm>
            <a:off x="4488396" y="-486268"/>
            <a:ext cx="6354230" cy="1647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Gruppearbejde</a:t>
            </a:r>
          </a:p>
        </p:txBody>
      </p:sp>
    </p:spTree>
    <p:extLst>
      <p:ext uri="{BB962C8B-B14F-4D97-AF65-F5344CB8AC3E}">
        <p14:creationId xmlns:p14="http://schemas.microsoft.com/office/powerpoint/2010/main" val="627893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lede 5">
            <a:extLst>
              <a:ext uri="{FF2B5EF4-FFF2-40B4-BE49-F238E27FC236}">
                <a16:creationId xmlns:a16="http://schemas.microsoft.com/office/drawing/2014/main" id="{4491D9A7-22EC-4D45-9B93-28259052C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36"/>
            <a:ext cx="12192000" cy="6951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8596F8-9C94-48EA-9D3A-E0158E49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412" y="1611374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da-DK" sz="3600" b="1" dirty="0">
                <a:solidFill>
                  <a:schemeClr val="bg1"/>
                </a:solidFill>
              </a:rPr>
              <a:t>Tak for i dag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E4BCF7A-E196-43EA-B39F-399D734F6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830" y="2653156"/>
            <a:ext cx="4593021" cy="2619839"/>
          </a:xfrm>
        </p:spPr>
        <p:txBody>
          <a:bodyPr anchor="ctr">
            <a:normAutofit/>
          </a:bodyPr>
          <a:lstStyle/>
          <a:p>
            <a:r>
              <a:rPr lang="da-DK" sz="1800" b="1" dirty="0">
                <a:solidFill>
                  <a:schemeClr val="bg1"/>
                </a:solidFill>
              </a:rPr>
              <a:t>Henrik Tang Kristensen, mail: </a:t>
            </a:r>
            <a:r>
              <a:rPr lang="da-DK" sz="18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htk@sejlsport.dk</a:t>
            </a:r>
            <a:r>
              <a:rPr lang="da-DK" sz="1800" b="1" dirty="0">
                <a:solidFill>
                  <a:schemeClr val="bg1"/>
                </a:solidFill>
              </a:rPr>
              <a:t>, tlf:88207009</a:t>
            </a:r>
          </a:p>
          <a:p>
            <a:r>
              <a:rPr lang="da-DK" sz="1800" b="1" dirty="0">
                <a:solidFill>
                  <a:schemeClr val="bg1"/>
                </a:solidFill>
              </a:rPr>
              <a:t>Urd </a:t>
            </a:r>
            <a:r>
              <a:rPr lang="da-DK" sz="1800" b="1" dirty="0" err="1">
                <a:solidFill>
                  <a:schemeClr val="bg1"/>
                </a:solidFill>
              </a:rPr>
              <a:t>Kornø</a:t>
            </a:r>
            <a:r>
              <a:rPr lang="da-DK" sz="1800" b="1" dirty="0">
                <a:solidFill>
                  <a:schemeClr val="bg1"/>
                </a:solidFill>
              </a:rPr>
              <a:t> Rasmussen, mail: </a:t>
            </a:r>
            <a:r>
              <a:rPr lang="da-DK" sz="18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urd@sejlsport.dk</a:t>
            </a:r>
            <a:r>
              <a:rPr lang="da-DK" sz="1800" b="1" dirty="0">
                <a:solidFill>
                  <a:schemeClr val="bg1"/>
                </a:solidFill>
              </a:rPr>
              <a:t>, </a:t>
            </a:r>
            <a:r>
              <a:rPr lang="da-DK" sz="1800" b="1" dirty="0" err="1">
                <a:solidFill>
                  <a:schemeClr val="bg1"/>
                </a:solidFill>
              </a:rPr>
              <a:t>tlf</a:t>
            </a:r>
            <a:r>
              <a:rPr lang="da-DK" sz="1800" b="1" dirty="0">
                <a:solidFill>
                  <a:schemeClr val="bg1"/>
                </a:solidFill>
              </a:rPr>
              <a:t>: 88207023</a:t>
            </a:r>
          </a:p>
        </p:txBody>
      </p:sp>
    </p:spTree>
    <p:extLst>
      <p:ext uri="{BB962C8B-B14F-4D97-AF65-F5344CB8AC3E}">
        <p14:creationId xmlns:p14="http://schemas.microsoft.com/office/powerpoint/2010/main" val="125273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5D3EC89-3FB2-4085-B7E4-1810ECD6C5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6"/>
          <a:stretch/>
        </p:blipFill>
        <p:spPr>
          <a:xfrm>
            <a:off x="4193115" y="0"/>
            <a:ext cx="733213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E41360-F987-4C7B-AFB2-7D6D87050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6219" y="1817485"/>
            <a:ext cx="6565926" cy="4874718"/>
          </a:xfrm>
        </p:spPr>
        <p:txBody>
          <a:bodyPr>
            <a:noAutofit/>
          </a:bodyPr>
          <a:lstStyle/>
          <a:p>
            <a:pPr algn="l"/>
            <a:br>
              <a:rPr lang="da-DK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a-DK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Diplomsejlerskolen for kølbåd blev lanceret i februar 2020 og er udviklet ud fra bedste praksis i sejlerskoler samt Søfartsstyrelsens kompetencegivende fritidssejleruddannelser</a:t>
            </a:r>
            <a:br>
              <a:rPr lang="da-DK" sz="18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a-DK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 klubber anvender Diplomsejlerskolen for kølbåd. </a:t>
            </a:r>
            <a:br>
              <a:rPr lang="da-DK" sz="18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a-DK" sz="18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svarer til 40% af alle DS’ medlemsklubber med </a:t>
            </a:r>
            <a:r>
              <a:rPr lang="da-DK" sz="1800" b="1" dirty="0" err="1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sejlerskole</a:t>
            </a:r>
            <a:br>
              <a:rPr lang="da-DK" sz="18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a-DK" sz="18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Diplomsejlerskolen for kølbåd er 1 ud af 4 spor i den samlede Diplomsejlerskole og er et oplagt redskab til at binde flere aktiviteter sammen på tværs af klubbers tilbud. </a:t>
            </a:r>
            <a:br>
              <a:rPr lang="da-DK" sz="2000" b="1" dirty="0">
                <a:solidFill>
                  <a:srgbClr val="002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a-DK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a-DK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3C15C57-5D6A-4464-9AC6-5533008C2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5" r="24514"/>
          <a:stretch/>
        </p:blipFill>
        <p:spPr>
          <a:xfrm>
            <a:off x="647700" y="0"/>
            <a:ext cx="3545416" cy="685701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DF5D6E6-C027-406E-A6ED-54D1F32C0409}"/>
              </a:ext>
            </a:extLst>
          </p:cNvPr>
          <p:cNvSpPr txBox="1">
            <a:spLocks/>
          </p:cNvSpPr>
          <p:nvPr/>
        </p:nvSpPr>
        <p:spPr>
          <a:xfrm>
            <a:off x="4403335" y="-550063"/>
            <a:ext cx="6354230" cy="1647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Diplomsejlerskolen</a:t>
            </a:r>
          </a:p>
        </p:txBody>
      </p:sp>
    </p:spTree>
    <p:extLst>
      <p:ext uri="{BB962C8B-B14F-4D97-AF65-F5344CB8AC3E}">
        <p14:creationId xmlns:p14="http://schemas.microsoft.com/office/powerpoint/2010/main" val="316032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05D6A60-8DE9-4337-B339-741E7EC1B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4450"/>
          <a:stretch/>
        </p:blipFill>
        <p:spPr>
          <a:xfrm>
            <a:off x="0" y="-9994"/>
            <a:ext cx="3598334" cy="6877988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B3E59CA-BB21-4DF7-9D0F-1AA79A6B1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9"/>
          <a:stretch/>
        </p:blipFill>
        <p:spPr>
          <a:xfrm>
            <a:off x="3598334" y="0"/>
            <a:ext cx="3454401" cy="6877206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3ECE5AA-100E-404A-A989-E7A0E1FE7772}"/>
              </a:ext>
            </a:extLst>
          </p:cNvPr>
          <p:cNvSpPr txBox="1"/>
          <p:nvPr/>
        </p:nvSpPr>
        <p:spPr>
          <a:xfrm>
            <a:off x="7052736" y="0"/>
            <a:ext cx="5139264" cy="7448193"/>
          </a:xfrm>
          <a:prstGeom prst="rect">
            <a:avLst/>
          </a:prstGeom>
          <a:solidFill>
            <a:srgbClr val="000030"/>
          </a:solidFill>
        </p:spPr>
        <p:txBody>
          <a:bodyPr wrap="square" rtlCol="0">
            <a:spAutoFit/>
          </a:bodyPr>
          <a:lstStyle/>
          <a:p>
            <a:pPr lvl="1"/>
            <a:b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Primære motiver for at dyrke idræt eller fritidsinteresser:</a:t>
            </a:r>
          </a:p>
          <a:p>
            <a:pPr lvl="1"/>
            <a:endParaRPr lang="da-DK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 motiveres ved at lære nyt og hjemmevant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 motiveres ved tydelige idrætstilbud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 motiveres ved at have et overblik over progression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da-DK"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da-DK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Diplomsejlerskolen er:</a:t>
            </a:r>
          </a:p>
          <a:p>
            <a:pPr lvl="1"/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Baseret på færdigheder og udvikling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Sejlerens overblik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Instruktørens værktøjer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logisk måde at lære at sejle på også med sigte på fritidssejlerbeviser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del af klubbens profil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0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394AF8-7F16-418A-98BE-9ACE00E9B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da-DK" sz="2200" b="1">
                <a:latin typeface="Verdana" panose="020B0604030504040204" pitchFamily="34" charset="0"/>
                <a:ea typeface="Verdana" panose="020B0604030504040204" pitchFamily="34" charset="0"/>
              </a:rPr>
              <a:t>Diplomsejlerskolen består af: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71BDE0-F212-4B81-BAD5-171E3C0E7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3"/>
            <a:ext cx="3923372" cy="3415623"/>
          </a:xfrm>
        </p:spPr>
        <p:txBody>
          <a:bodyPr>
            <a:normAutofit fontScale="92500" lnSpcReduction="10000"/>
          </a:bodyPr>
          <a:lstStyle/>
          <a:p>
            <a:r>
              <a:rPr lang="da-DK" sz="2000" dirty="0"/>
              <a:t>Sejlerens mappe med kort</a:t>
            </a:r>
          </a:p>
          <a:p>
            <a:endParaRPr lang="da-DK" sz="2000" dirty="0"/>
          </a:p>
          <a:p>
            <a:r>
              <a:rPr lang="da-DK" sz="2000" dirty="0"/>
              <a:t>Instruktørens redskaber (mappe og Excel-fil med tjekliste)</a:t>
            </a:r>
          </a:p>
          <a:p>
            <a:endParaRPr lang="da-DK" sz="2000" dirty="0"/>
          </a:p>
          <a:p>
            <a:r>
              <a:rPr lang="da-DK" sz="2000" dirty="0"/>
              <a:t>Dansksejlunion.dk</a:t>
            </a:r>
          </a:p>
          <a:p>
            <a:endParaRPr lang="da-DK" sz="2000" dirty="0"/>
          </a:p>
          <a:p>
            <a:r>
              <a:rPr lang="da-DK" sz="2000" dirty="0"/>
              <a:t>Øvelsesdatabase med mulighed for at indsende øvelser til </a:t>
            </a:r>
            <a:br>
              <a:rPr lang="da-DK" sz="2000" dirty="0"/>
            </a:br>
            <a:r>
              <a:rPr lang="da-DK" sz="20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Dansk </a:t>
            </a:r>
            <a:r>
              <a:rPr lang="da-DK" sz="20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Sejlunions</a:t>
            </a:r>
            <a:r>
              <a:rPr lang="da-DK" sz="20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øvelsesdatabase</a:t>
            </a:r>
            <a:endParaRPr lang="da-DK" sz="2000" dirty="0"/>
          </a:p>
          <a:p>
            <a:pPr marL="0" indent="0">
              <a:buNone/>
            </a:pPr>
            <a:endParaRPr lang="da-DK" sz="2000" dirty="0"/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ACD7B627-ED4F-4D54-B586-770BA6056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4450"/>
          <a:stretch/>
        </p:blipFill>
        <p:spPr>
          <a:xfrm rot="228826">
            <a:off x="5072105" y="752507"/>
            <a:ext cx="2553706" cy="487253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26EE6BF2-DE74-4CCC-9130-3D1716E57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53" t="14583" r="35506" b="4584"/>
          <a:stretch/>
        </p:blipFill>
        <p:spPr>
          <a:xfrm>
            <a:off x="8043620" y="190364"/>
            <a:ext cx="3923372" cy="64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44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ladsholder til indhold 24">
            <a:extLst>
              <a:ext uri="{FF2B5EF4-FFF2-40B4-BE49-F238E27FC236}">
                <a16:creationId xmlns:a16="http://schemas.microsoft.com/office/drawing/2014/main" id="{9C3A2173-199B-429A-A25E-0CC465B33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13997" y="1115307"/>
            <a:ext cx="5754528" cy="5620808"/>
          </a:xfr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8BEBDFB8-A563-4971-AC02-164E85EA97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b="62864"/>
          <a:stretch/>
        </p:blipFill>
        <p:spPr>
          <a:xfrm>
            <a:off x="3550724" y="1115307"/>
            <a:ext cx="2717801" cy="2090208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35A44301-F10F-49B4-A7F3-71619BF39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t="69614"/>
          <a:stretch/>
        </p:blipFill>
        <p:spPr>
          <a:xfrm>
            <a:off x="3550722" y="5025847"/>
            <a:ext cx="2717801" cy="1710268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84025819-00C6-4862-B237-13E22DCB27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t="37273" b="32341"/>
          <a:stretch/>
        </p:blipFill>
        <p:spPr>
          <a:xfrm>
            <a:off x="3550723" y="3205515"/>
            <a:ext cx="2717801" cy="1710267"/>
          </a:xfrm>
          <a:prstGeom prst="rect">
            <a:avLst/>
          </a:prstGeom>
        </p:spPr>
      </p:pic>
      <p:pic>
        <p:nvPicPr>
          <p:cNvPr id="37" name="Billede 36">
            <a:extLst>
              <a:ext uri="{FF2B5EF4-FFF2-40B4-BE49-F238E27FC236}">
                <a16:creationId xmlns:a16="http://schemas.microsoft.com/office/drawing/2014/main" id="{553E5262-70EA-41E2-B064-42AA2742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28" y="209255"/>
            <a:ext cx="1887918" cy="57109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C0D0FF5-260C-47B3-B691-84B9735354A8}"/>
              </a:ext>
            </a:extLst>
          </p:cNvPr>
          <p:cNvSpPr txBox="1"/>
          <p:nvPr/>
        </p:nvSpPr>
        <p:spPr>
          <a:xfrm>
            <a:off x="6807200" y="1451189"/>
            <a:ext cx="5003799" cy="147732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Hvert diplomkort afspejler en række færdigheder.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Færdighederne kan ses på www.diplomsejlerskolen.dk.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3BD2050-A341-4648-BBD5-1FBE9D9654DF}"/>
              </a:ext>
            </a:extLst>
          </p:cNvPr>
          <p:cNvSpPr txBox="1"/>
          <p:nvPr/>
        </p:nvSpPr>
        <p:spPr>
          <a:xfrm>
            <a:off x="6803347" y="3205515"/>
            <a:ext cx="5003799" cy="203132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Hvert niveau følger en hensigtsmæssig progression ud fra taksonomierne: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Sejleren kan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Sejleren 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Sejleren kender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Sejleren har prøvet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4285C22-DFF7-49A7-9395-D432CB238174}"/>
              </a:ext>
            </a:extLst>
          </p:cNvPr>
          <p:cNvSpPr txBox="1"/>
          <p:nvPr/>
        </p:nvSpPr>
        <p:spPr>
          <a:xfrm>
            <a:off x="6803346" y="5501556"/>
            <a:ext cx="5003799" cy="92333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Mange færdigheder går igen i Diplomsejlerskolen for joller – herunder dermed </a:t>
            </a:r>
            <a:r>
              <a:rPr lang="da-DK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også for børn</a:t>
            </a:r>
            <a:r>
              <a:rPr lang="da-DK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/unge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AE05C7D-78E3-469A-908F-C4842B4AA5DC}"/>
              </a:ext>
            </a:extLst>
          </p:cNvPr>
          <p:cNvSpPr txBox="1"/>
          <p:nvPr/>
        </p:nvSpPr>
        <p:spPr>
          <a:xfrm>
            <a:off x="485404" y="339561"/>
            <a:ext cx="5783119" cy="584775"/>
          </a:xfrm>
          <a:prstGeom prst="rect">
            <a:avLst/>
          </a:prstGeom>
          <a:solidFill>
            <a:srgbClr val="00003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Mappen med kort</a:t>
            </a:r>
          </a:p>
        </p:txBody>
      </p:sp>
    </p:spTree>
    <p:extLst>
      <p:ext uri="{BB962C8B-B14F-4D97-AF65-F5344CB8AC3E}">
        <p14:creationId xmlns:p14="http://schemas.microsoft.com/office/powerpoint/2010/main" val="305598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ladsholder til indhold 24">
            <a:extLst>
              <a:ext uri="{FF2B5EF4-FFF2-40B4-BE49-F238E27FC236}">
                <a16:creationId xmlns:a16="http://schemas.microsoft.com/office/drawing/2014/main" id="{9C3A2173-199B-429A-A25E-0CC465B33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4"/>
          <a:stretch/>
        </p:blipFill>
        <p:spPr>
          <a:xfrm>
            <a:off x="543983" y="543093"/>
            <a:ext cx="2799662" cy="5620808"/>
          </a:xfr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8BEBDFB8-A563-4971-AC02-164E85EA9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b="62864"/>
          <a:stretch/>
        </p:blipFill>
        <p:spPr>
          <a:xfrm>
            <a:off x="625844" y="521828"/>
            <a:ext cx="2717801" cy="2090208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35A44301-F10F-49B4-A7F3-71619BF39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t="69614"/>
          <a:stretch/>
        </p:blipFill>
        <p:spPr>
          <a:xfrm>
            <a:off x="625842" y="4453633"/>
            <a:ext cx="2717801" cy="1710268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84025819-00C6-4862-B237-13E22DCB2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t="37273" b="32341"/>
          <a:stretch/>
        </p:blipFill>
        <p:spPr>
          <a:xfrm>
            <a:off x="625843" y="2633301"/>
            <a:ext cx="2717801" cy="171026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F78F119-55AB-4E4A-BB1A-9508708294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4"/>
          <a:stretch/>
        </p:blipFill>
        <p:spPr>
          <a:xfrm>
            <a:off x="3498849" y="543093"/>
            <a:ext cx="5867445" cy="561804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D598FDE-652C-47AC-92CD-AD50A5503F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r="25387"/>
          <a:stretch/>
        </p:blipFill>
        <p:spPr>
          <a:xfrm>
            <a:off x="3498849" y="543093"/>
            <a:ext cx="2946401" cy="5619413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750D34F9-8F3B-4933-B3D1-FF57BB2964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3"/>
          <a:stretch/>
        </p:blipFill>
        <p:spPr>
          <a:xfrm>
            <a:off x="6445250" y="542406"/>
            <a:ext cx="2921042" cy="5619413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C57318CF-1662-4D22-843D-B881CD6DB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59" y="125771"/>
            <a:ext cx="1887918" cy="57109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8F653485-BF2F-4583-B595-E7C72F4A101E}"/>
              </a:ext>
            </a:extLst>
          </p:cNvPr>
          <p:cNvSpPr txBox="1"/>
          <p:nvPr/>
        </p:nvSpPr>
        <p:spPr>
          <a:xfrm>
            <a:off x="9521499" y="1052043"/>
            <a:ext cx="2670502" cy="510909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Niveauerne: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Begynder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Rorsmand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Supergast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Skipper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Gast </a:t>
            </a:r>
            <a:b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Kapsejlads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Supergast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Kapsejlads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Rorsmand </a:t>
            </a:r>
            <a:b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Kapsejlads</a:t>
            </a:r>
          </a:p>
        </p:txBody>
      </p:sp>
    </p:spTree>
    <p:extLst>
      <p:ext uri="{BB962C8B-B14F-4D97-AF65-F5344CB8AC3E}">
        <p14:creationId xmlns:p14="http://schemas.microsoft.com/office/powerpoint/2010/main" val="31194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hlinkClick r:id="rId2"/>
            <a:extLst>
              <a:ext uri="{FF2B5EF4-FFF2-40B4-BE49-F238E27FC236}">
                <a16:creationId xmlns:a16="http://schemas.microsoft.com/office/drawing/2014/main" id="{EE9FD0B2-67B4-4651-937E-8682203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53" t="14583" r="35506" b="4584"/>
          <a:stretch/>
        </p:blipFill>
        <p:spPr>
          <a:xfrm>
            <a:off x="5525708" y="274695"/>
            <a:ext cx="3872291" cy="639294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1164D3A-5014-48C5-A866-6105BF555B0C}"/>
              </a:ext>
            </a:extLst>
          </p:cNvPr>
          <p:cNvSpPr txBox="1"/>
          <p:nvPr/>
        </p:nvSpPr>
        <p:spPr>
          <a:xfrm>
            <a:off x="381000" y="274695"/>
            <a:ext cx="4619623" cy="2431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da-DK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Dansk </a:t>
            </a:r>
            <a:r>
              <a:rPr lang="da-DK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Sejlunions</a:t>
            </a:r>
            <a:endParaRPr lang="da-DK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hjemmeside …</a:t>
            </a:r>
          </a:p>
          <a:p>
            <a:pPr algn="ctr"/>
            <a:endParaRPr lang="da-DK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Dansksejlunion.dk</a:t>
            </a:r>
            <a:br>
              <a:rPr lang="da-DK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a-DK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9F4C7CD-77CB-4643-9F95-AC05CAB5432A}"/>
              </a:ext>
            </a:extLst>
          </p:cNvPr>
          <p:cNvSpPr txBox="1"/>
          <p:nvPr/>
        </p:nvSpPr>
        <p:spPr>
          <a:xfrm>
            <a:off x="381000" y="2905376"/>
            <a:ext cx="4619625" cy="249299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da-DK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Sammenhæng mellem: </a:t>
            </a:r>
          </a:p>
          <a:p>
            <a:endParaRPr lang="da-DK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Diplomsejlerskolen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Fritidssejleruddannelser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Instruktøruddannelse</a:t>
            </a:r>
            <a:br>
              <a:rPr lang="da-DK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a-DK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EC61000-D61B-48CD-95A4-1C28003F5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082" y="173095"/>
            <a:ext cx="1887918" cy="57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7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9C37E2DC-A1EE-4E5B-A09A-8496D10622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3"/>
          <a:stretch/>
        </p:blipFill>
        <p:spPr>
          <a:xfrm>
            <a:off x="9033610" y="1154642"/>
            <a:ext cx="3000012" cy="5620808"/>
          </a:xfrm>
          <a:prstGeom prst="rect">
            <a:avLst/>
          </a:prstGeom>
        </p:spPr>
      </p:pic>
      <p:pic>
        <p:nvPicPr>
          <p:cNvPr id="25" name="Pladsholder til indhold 24">
            <a:extLst>
              <a:ext uri="{FF2B5EF4-FFF2-40B4-BE49-F238E27FC236}">
                <a16:creationId xmlns:a16="http://schemas.microsoft.com/office/drawing/2014/main" id="{9C3A2173-199B-429A-A25E-0CC465B33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4"/>
          <a:stretch/>
        </p:blipFill>
        <p:spPr>
          <a:xfrm>
            <a:off x="6152091" y="1154642"/>
            <a:ext cx="2799662" cy="5620808"/>
          </a:xfr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8BEBDFB8-A563-4971-AC02-164E85EA97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b="62864"/>
          <a:stretch/>
        </p:blipFill>
        <p:spPr>
          <a:xfrm>
            <a:off x="6233952" y="1154642"/>
            <a:ext cx="2717801" cy="2090208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35A44301-F10F-49B4-A7F3-71619BF39C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t="69614"/>
          <a:stretch/>
        </p:blipFill>
        <p:spPr>
          <a:xfrm>
            <a:off x="6233950" y="5065182"/>
            <a:ext cx="2717801" cy="1710268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84025819-00C6-4862-B237-13E22DCB2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t="37273" b="32341"/>
          <a:stretch/>
        </p:blipFill>
        <p:spPr>
          <a:xfrm>
            <a:off x="6233951" y="3244850"/>
            <a:ext cx="2717801" cy="171026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D598FDE-652C-47AC-92CD-AD50A5503F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35990" r="25387" b="32370"/>
          <a:stretch/>
        </p:blipFill>
        <p:spPr>
          <a:xfrm>
            <a:off x="9106958" y="3177117"/>
            <a:ext cx="2926664" cy="17780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2CD0570-A25C-4C16-9CCF-9DD0D24E7A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8"/>
          <a:stretch/>
        </p:blipFill>
        <p:spPr>
          <a:xfrm>
            <a:off x="327026" y="1154642"/>
            <a:ext cx="5528733" cy="561804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18C9B79-323D-442A-8AA2-10DC8B8099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68360" r="25387"/>
          <a:stretch/>
        </p:blipFill>
        <p:spPr>
          <a:xfrm>
            <a:off x="9087221" y="4994683"/>
            <a:ext cx="2946401" cy="1778000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A12833F2-DD24-436F-A241-1A932F01F499}"/>
              </a:ext>
            </a:extLst>
          </p:cNvPr>
          <p:cNvSpPr txBox="1"/>
          <p:nvPr/>
        </p:nvSpPr>
        <p:spPr>
          <a:xfrm>
            <a:off x="1385359" y="1220232"/>
            <a:ext cx="341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Fritidssejleruddannelser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445D509-F61A-4F1A-852C-3B4EC5F73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29" y="1635858"/>
            <a:ext cx="2388161" cy="1507069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CAD14069-259D-4679-901D-C9F58CCD02D1}"/>
              </a:ext>
            </a:extLst>
          </p:cNvPr>
          <p:cNvSpPr txBox="1"/>
          <p:nvPr/>
        </p:nvSpPr>
        <p:spPr>
          <a:xfrm>
            <a:off x="327026" y="357785"/>
            <a:ext cx="11706596" cy="584775"/>
          </a:xfrm>
          <a:prstGeom prst="rect">
            <a:avLst/>
          </a:prstGeom>
          <a:solidFill>
            <a:srgbClr val="00003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Diplomsejlerskolen og fritidssejleruddannelser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2B359DB-A219-4161-AE4C-7937021B5D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30" y="5065182"/>
            <a:ext cx="2388161" cy="150706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B6DC6CD-9711-46FD-8FA7-478D20BC44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28" y="3354915"/>
            <a:ext cx="2388161" cy="150706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861F1E5-299E-47B3-8732-97EEBC799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1" y="1630907"/>
            <a:ext cx="2388161" cy="1507069"/>
          </a:xfrm>
          <a:prstGeom prst="rect">
            <a:avLst/>
          </a:prstGeom>
        </p:spPr>
      </p:pic>
      <p:pic>
        <p:nvPicPr>
          <p:cNvPr id="5" name="Billede 4" descr="Et billede, der indeholder vand, udendørs, båd, krop&#10;&#10;Automatisk genereret beskrivelse">
            <a:extLst>
              <a:ext uri="{FF2B5EF4-FFF2-40B4-BE49-F238E27FC236}">
                <a16:creationId xmlns:a16="http://schemas.microsoft.com/office/drawing/2014/main" id="{5BAFE74D-AF1F-4F9B-9E7F-A2A3E8E569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1" y="3339923"/>
            <a:ext cx="2394755" cy="15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99CF65-60B7-49F7-8598-99578BCC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da-DK" sz="2800"/>
              <a:t>Implementering i sejlerskoler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5432BD8-CA11-4196-AC58-2AEB6BF69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725332" cy="3909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b="1" dirty="0"/>
              <a:t>Certificerede sejlerskoler</a:t>
            </a:r>
          </a:p>
          <a:p>
            <a:pPr marL="0" indent="0">
              <a:buNone/>
            </a:pPr>
            <a:r>
              <a:rPr lang="da-DK" sz="2100" dirty="0"/>
              <a:t>Implementering af diplomsejlerskolen</a:t>
            </a:r>
          </a:p>
          <a:p>
            <a:pPr marL="0" indent="0">
              <a:buNone/>
            </a:pPr>
            <a:endParaRPr lang="da-DK" sz="2100" dirty="0"/>
          </a:p>
          <a:p>
            <a:r>
              <a:rPr lang="da-DK" sz="1800" dirty="0"/>
              <a:t>2 års overgang</a:t>
            </a:r>
          </a:p>
          <a:p>
            <a:r>
              <a:rPr lang="da-DK" sz="1800" dirty="0" err="1"/>
              <a:t>Recertificering</a:t>
            </a:r>
            <a:r>
              <a:rPr lang="da-DK" sz="1800" dirty="0"/>
              <a:t> vil kun ske, hvis diplomsejlerskolen implementeres.  </a:t>
            </a:r>
          </a:p>
          <a:p>
            <a:endParaRPr lang="da-DK" sz="1800" dirty="0"/>
          </a:p>
          <a:p>
            <a:r>
              <a:rPr lang="da-DK" sz="1800" dirty="0"/>
              <a:t>Nye øvelsesprogrammer med mulighed for at indsende øvelser til </a:t>
            </a:r>
            <a:r>
              <a:rPr lang="da-DK" sz="18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Dansk </a:t>
            </a:r>
            <a:r>
              <a:rPr lang="da-DK" sz="18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Sejlunions</a:t>
            </a:r>
            <a:r>
              <a:rPr lang="da-DK" sz="18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øvelsesdatabase</a:t>
            </a:r>
            <a:r>
              <a:rPr lang="da-DK" sz="1800" dirty="0"/>
              <a:t>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4C0739F-51E8-46DE-A25A-684C46B30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8" b="62864"/>
          <a:stretch/>
        </p:blipFill>
        <p:spPr>
          <a:xfrm>
            <a:off x="5297763" y="949238"/>
            <a:ext cx="6250769" cy="479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61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397</Words>
  <Application>Microsoft Office PowerPoint</Application>
  <PresentationFormat>Widescreen</PresentationFormat>
  <Paragraphs>100</Paragraphs>
  <Slides>12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Office-tema</vt:lpstr>
      <vt:lpstr>PowerPoint-præsentation</vt:lpstr>
      <vt:lpstr>  Diplomsejlerskolen for kølbåd blev lanceret i februar 2020 og er udviklet ud fra bedste praksis i sejlerskoler samt Søfartsstyrelsens kompetencegivende fritidssejleruddannelser  46 klubber anvender Diplomsejlerskolen for kølbåd.   Det svarer til 40% af alle DS’ medlemsklubber med sejlerskole  Diplomsejlerskolen for kølbåd er 1 ud af 4 spor i den samlede Diplomsejlerskole og er et oplagt redskab til at binde flere aktiviteter sammen på tværs af klubbers tilbud.   </vt:lpstr>
      <vt:lpstr>PowerPoint-præsentation</vt:lpstr>
      <vt:lpstr>Diplomsejlerskolen består af:</vt:lpstr>
      <vt:lpstr>PowerPoint-præsentation</vt:lpstr>
      <vt:lpstr>PowerPoint-præsentation</vt:lpstr>
      <vt:lpstr>PowerPoint-præsentation</vt:lpstr>
      <vt:lpstr>PowerPoint-præsentation</vt:lpstr>
      <vt:lpstr>Implementering i sejlerskoler</vt:lpstr>
      <vt:lpstr>Sejlerskoleinstruktør</vt:lpstr>
      <vt:lpstr>Evaluering af Diplomsejlerskolen</vt:lpstr>
      <vt:lpstr>Tak for i dag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Urd Rasmussen</dc:creator>
  <cp:lastModifiedBy>Henrik Tang Kristensen</cp:lastModifiedBy>
  <cp:revision>20</cp:revision>
  <dcterms:created xsi:type="dcterms:W3CDTF">2019-11-13T07:29:06Z</dcterms:created>
  <dcterms:modified xsi:type="dcterms:W3CDTF">2021-11-07T22:41:19Z</dcterms:modified>
</cp:coreProperties>
</file>