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18"/>
  </p:notesMasterIdLst>
  <p:sldIdLst>
    <p:sldId id="291" r:id="rId2"/>
    <p:sldId id="294" r:id="rId3"/>
    <p:sldId id="295" r:id="rId4"/>
    <p:sldId id="288" r:id="rId5"/>
    <p:sldId id="281" r:id="rId6"/>
    <p:sldId id="284" r:id="rId7"/>
    <p:sldId id="279" r:id="rId8"/>
    <p:sldId id="283" r:id="rId9"/>
    <p:sldId id="282" r:id="rId10"/>
    <p:sldId id="309" r:id="rId11"/>
    <p:sldId id="304" r:id="rId12"/>
    <p:sldId id="303" r:id="rId13"/>
    <p:sldId id="305" r:id="rId14"/>
    <p:sldId id="310" r:id="rId15"/>
    <p:sldId id="312" r:id="rId16"/>
    <p:sldId id="307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8" userDrawn="1">
          <p15:clr>
            <a:srgbClr val="A4A3A4"/>
          </p15:clr>
        </p15:guide>
        <p15:guide id="2" pos="744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sbeth Søndergaard" initials="LS" lastIdx="4" clrIdx="0">
    <p:extLst>
      <p:ext uri="{19B8F6BF-5375-455C-9EA6-DF929625EA0E}">
        <p15:presenceInfo xmlns:p15="http://schemas.microsoft.com/office/powerpoint/2012/main" userId="S::lisbeth@soendergaard-co.dk::80c33ca9-2756-4f3c-ad9d-7ea9777ba94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B6BB"/>
    <a:srgbClr val="B3F3FD"/>
    <a:srgbClr val="79BCCD"/>
    <a:srgbClr val="012534"/>
    <a:srgbClr val="004D59"/>
    <a:srgbClr val="368DAE"/>
    <a:srgbClr val="A85347"/>
    <a:srgbClr val="ED9554"/>
    <a:srgbClr val="517C20"/>
    <a:srgbClr val="523A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llemlayou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/>
    <p:restoredTop sz="94930"/>
  </p:normalViewPr>
  <p:slideViewPr>
    <p:cSldViewPr snapToGrid="0" snapToObjects="1">
      <p:cViewPr varScale="1">
        <p:scale>
          <a:sx n="117" d="100"/>
          <a:sy n="117" d="100"/>
        </p:scale>
        <p:origin x="240" y="176"/>
      </p:cViewPr>
      <p:guideLst>
        <p:guide orient="horz" pos="2228"/>
        <p:guide pos="74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B4A8F-3499-1448-949C-389C1F6C8EFF}" type="datetimeFigureOut">
              <a:rPr lang="da-DK" smtClean="0"/>
              <a:t>11.11.2021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7D2E8F-596A-6246-903A-CC4E3A2D736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86842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7D2E8F-596A-6246-903A-CC4E3A2D7366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04283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7D2E8F-596A-6246-903A-CC4E3A2D7366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588773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="1" dirty="0"/>
              <a:t>Hvordan tænker I, at Sejlklubben Solskin, med afsæt i børne- og ungdomspolitikken, kunne motivere de unge til at forsætte til sejlads samt fortsætte som instruktører? 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7D2E8F-596A-6246-903A-CC4E3A2D7366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249136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Reflektere over egen situation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7D2E8F-596A-6246-903A-CC4E3A2D7366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77449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Til september starter vi i 2 regioner Midtjylland og Nordjylland første møde er tirsdag den 20. september kl 19-2030</a:t>
            </a:r>
          </a:p>
          <a:p>
            <a:r>
              <a:rPr lang="da-DK" dirty="0"/>
              <a:t>Praktisk dag 8. og 9. oktober</a:t>
            </a:r>
          </a:p>
          <a:p>
            <a:r>
              <a:rPr lang="da-DK" dirty="0"/>
              <a:t>Pris 4000kr</a:t>
            </a:r>
          </a:p>
          <a:p>
            <a:endParaRPr lang="da-DK" dirty="0"/>
          </a:p>
          <a:p>
            <a:r>
              <a:rPr lang="da-DK" dirty="0"/>
              <a:t>Regioner, Sønderjylland, Midtjylland, Nordjylland, Fyn, Nordsjælland, Sydsjælland 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7D2E8F-596A-6246-903A-CC4E3A2D7366}" type="slidenum">
              <a:rPr lang="da-DK" smtClean="0"/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28460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 b="0" i="0">
                <a:solidFill>
                  <a:srgbClr val="262626"/>
                </a:solidFill>
                <a:latin typeface="Francker Pro Condensed Light" panose="020B0306040704040203" pitchFamily="34" charset="0"/>
              </a:defRPr>
            </a:lvl1pPr>
          </a:lstStyle>
          <a:p>
            <a:r>
              <a:rPr lang="da-DK" dirty="0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Francker Pro Condensed Light" panose="020B030604070404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for at redigere undertiteltypografien i masteren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Francker Pro Condensed Light" panose="020B0306040704040203" pitchFamily="34" charset="0"/>
              </a:defRPr>
            </a:lvl1pPr>
          </a:lstStyle>
          <a:p>
            <a:fld id="{A82C7E22-63E0-6046-B915-32E6AB9D1DE0}" type="datetimeFigureOut">
              <a:rPr lang="da-DK" smtClean="0"/>
              <a:pPr/>
              <a:t>11.11.2021</a:t>
            </a:fld>
            <a:endParaRPr lang="da-DK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Francker Pro Condensed Light" panose="020B0306040704040203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Francker Pro Condensed Light" panose="020B0306040704040203" pitchFamily="34" charset="0"/>
              </a:defRPr>
            </a:lvl1pPr>
          </a:lstStyle>
          <a:p>
            <a:fld id="{4EFD38BB-BC15-E047-B10D-08B05FB0518E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753741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 b="0" i="0">
                <a:solidFill>
                  <a:srgbClr val="262626"/>
                </a:solidFill>
                <a:latin typeface="Francker Pro Condensed Light" panose="020B0306040704040203" pitchFamily="34" charset="0"/>
              </a:defRPr>
            </a:lvl1pPr>
          </a:lstStyle>
          <a:p>
            <a:r>
              <a:rPr lang="da-DK" dirty="0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 b="0" i="0">
                <a:solidFill>
                  <a:schemeClr val="bg1">
                    <a:lumMod val="85000"/>
                    <a:lumOff val="15000"/>
                  </a:schemeClr>
                </a:solidFill>
                <a:latin typeface="Francker Pro Condensed Light" panose="020B0306040704040203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dirty="0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 b="0" i="0">
                <a:solidFill>
                  <a:srgbClr val="FFFFFF"/>
                </a:solidFill>
                <a:latin typeface="Francker Pro Condensed Light" panose="020B030604070404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Francker Pro Condensed Light" panose="020B0306040704040203" pitchFamily="34" charset="0"/>
              </a:defRPr>
            </a:lvl1pPr>
          </a:lstStyle>
          <a:p>
            <a:fld id="{A82C7E22-63E0-6046-B915-32E6AB9D1DE0}" type="datetimeFigureOut">
              <a:rPr lang="da-DK" smtClean="0"/>
              <a:pPr/>
              <a:t>11.11.2021</a:t>
            </a:fld>
            <a:endParaRPr lang="da-DK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 b="0" i="0">
                <a:solidFill>
                  <a:srgbClr val="FFFFFF">
                    <a:alpha val="70000"/>
                  </a:srgbClr>
                </a:solidFill>
                <a:latin typeface="Francker Pro Condensed Light" panose="020B0306040704040203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Francker Pro Condensed Light" panose="020B0306040704040203" pitchFamily="34" charset="0"/>
              </a:defRPr>
            </a:lvl1pPr>
          </a:lstStyle>
          <a:p>
            <a:fld id="{4EFD38BB-BC15-E047-B10D-08B05FB0518E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88510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Francker Pro Condensed Light" panose="020B0306040704040203" pitchFamily="34" charset="0"/>
              </a:defRPr>
            </a:lvl1pPr>
          </a:lstStyle>
          <a:p>
            <a:r>
              <a:rPr lang="da-DK" dirty="0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b="0" i="0">
                <a:latin typeface="Francker Pro Condensed Light" panose="020B0306040704040203" pitchFamily="34" charset="0"/>
              </a:defRPr>
            </a:lvl1pPr>
            <a:lvl2pPr>
              <a:defRPr b="0" i="0">
                <a:latin typeface="Francker Pro Condensed Light" panose="020B0306040704040203" pitchFamily="34" charset="0"/>
              </a:defRPr>
            </a:lvl2pPr>
            <a:lvl3pPr>
              <a:defRPr b="0" i="0">
                <a:latin typeface="Francker Pro Condensed Light" panose="020B0306040704040203" pitchFamily="34" charset="0"/>
              </a:defRPr>
            </a:lvl3pPr>
            <a:lvl4pPr>
              <a:defRPr b="0" i="0">
                <a:latin typeface="Francker Pro Condensed Light" panose="020B0306040704040203" pitchFamily="34" charset="0"/>
              </a:defRPr>
            </a:lvl4pPr>
            <a:lvl5pPr>
              <a:defRPr b="0" i="0">
                <a:latin typeface="Francker Pro Condensed Light" panose="020B0306040704040203" pitchFamily="34" charset="0"/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Francker Pro Condensed Light" panose="020B0306040704040203" pitchFamily="34" charset="0"/>
              </a:defRPr>
            </a:lvl1pPr>
          </a:lstStyle>
          <a:p>
            <a:fld id="{A82C7E22-63E0-6046-B915-32E6AB9D1DE0}" type="datetimeFigureOut">
              <a:rPr lang="da-DK" smtClean="0"/>
              <a:pPr/>
              <a:t>11.11.2021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Francker Pro Condensed Light" panose="020B0306040704040203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Francker Pro Condensed Light" panose="020B0306040704040203" pitchFamily="34" charset="0"/>
              </a:defRPr>
            </a:lvl1pPr>
          </a:lstStyle>
          <a:p>
            <a:fld id="{4EFD38BB-BC15-E047-B10D-08B05FB0518E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837157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>
            <a:lvl1pPr>
              <a:defRPr b="0" i="0">
                <a:latin typeface="Francker Pro Condensed Light" panose="020B0306040704040203" pitchFamily="34" charset="0"/>
              </a:defRPr>
            </a:lvl1pPr>
          </a:lstStyle>
          <a:p>
            <a:r>
              <a:rPr lang="da-DK" dirty="0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>
            <a:lvl1pPr>
              <a:defRPr b="0" i="0">
                <a:latin typeface="Francker Pro Condensed Light" panose="020B0306040704040203" pitchFamily="34" charset="0"/>
              </a:defRPr>
            </a:lvl1pPr>
            <a:lvl2pPr>
              <a:defRPr b="0" i="0">
                <a:latin typeface="Francker Pro Condensed Light" panose="020B0306040704040203" pitchFamily="34" charset="0"/>
              </a:defRPr>
            </a:lvl2pPr>
            <a:lvl3pPr>
              <a:defRPr b="0" i="0">
                <a:latin typeface="Francker Pro Condensed Light" panose="020B0306040704040203" pitchFamily="34" charset="0"/>
              </a:defRPr>
            </a:lvl3pPr>
            <a:lvl4pPr>
              <a:defRPr b="0" i="0">
                <a:latin typeface="Francker Pro Condensed Light" panose="020B0306040704040203" pitchFamily="34" charset="0"/>
              </a:defRPr>
            </a:lvl4pPr>
            <a:lvl5pPr>
              <a:defRPr b="0" i="0">
                <a:latin typeface="Francker Pro Condensed Light" panose="020B0306040704040203" pitchFamily="34" charset="0"/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Francker Pro Condensed Light" panose="020B0306040704040203" pitchFamily="34" charset="0"/>
              </a:defRPr>
            </a:lvl1pPr>
          </a:lstStyle>
          <a:p>
            <a:fld id="{A82C7E22-63E0-6046-B915-32E6AB9D1DE0}" type="datetimeFigureOut">
              <a:rPr lang="da-DK" smtClean="0"/>
              <a:pPr/>
              <a:t>11.11.2021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Francker Pro Condensed Light" panose="020B0306040704040203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Francker Pro Condensed Light" panose="020B0306040704040203" pitchFamily="34" charset="0"/>
              </a:defRPr>
            </a:lvl1pPr>
          </a:lstStyle>
          <a:p>
            <a:fld id="{4EFD38BB-BC15-E047-B10D-08B05FB0518E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91003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Francker Pro Condensed Light" panose="020B0306040704040203" pitchFamily="34" charset="0"/>
              </a:defRPr>
            </a:lvl1pPr>
          </a:lstStyle>
          <a:p>
            <a:r>
              <a:rPr lang="da-DK" dirty="0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Francker Pro Condensed Light" panose="020B0306040704040203" pitchFamily="34" charset="0"/>
              </a:defRPr>
            </a:lvl1pPr>
            <a:lvl2pPr>
              <a:defRPr b="0" i="0">
                <a:latin typeface="Francker Pro Condensed Light" panose="020B0306040704040203" pitchFamily="34" charset="0"/>
              </a:defRPr>
            </a:lvl2pPr>
            <a:lvl3pPr>
              <a:defRPr b="0" i="0">
                <a:latin typeface="Francker Pro Condensed Light" panose="020B0306040704040203" pitchFamily="34" charset="0"/>
              </a:defRPr>
            </a:lvl3pPr>
            <a:lvl4pPr>
              <a:defRPr b="0" i="0">
                <a:latin typeface="Francker Pro Condensed Light" panose="020B0306040704040203" pitchFamily="34" charset="0"/>
              </a:defRPr>
            </a:lvl4pPr>
            <a:lvl5pPr>
              <a:defRPr b="0" i="0">
                <a:latin typeface="Francker Pro Condensed Light" panose="020B0306040704040203" pitchFamily="34" charset="0"/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Francker Pro Condensed Light" panose="020B0306040704040203" pitchFamily="34" charset="0"/>
              </a:defRPr>
            </a:lvl1pPr>
          </a:lstStyle>
          <a:p>
            <a:fld id="{A82C7E22-63E0-6046-B915-32E6AB9D1DE0}" type="datetimeFigureOut">
              <a:rPr lang="da-DK" smtClean="0"/>
              <a:pPr/>
              <a:t>11.11.2021</a:t>
            </a:fld>
            <a:endParaRPr lang="da-DK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Francker Pro Condensed Light" panose="020B0306040704040203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Francker Pro Condensed Light" panose="020B0306040704040203" pitchFamily="34" charset="0"/>
              </a:defRPr>
            </a:lvl1pPr>
          </a:lstStyle>
          <a:p>
            <a:fld id="{4EFD38BB-BC15-E047-B10D-08B05FB0518E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88154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 b="0" i="0">
                <a:solidFill>
                  <a:srgbClr val="262626"/>
                </a:solidFill>
                <a:latin typeface="Francker Pro Condensed Light" panose="020B0306040704040203" pitchFamily="34" charset="0"/>
              </a:defRPr>
            </a:lvl1pPr>
          </a:lstStyle>
          <a:p>
            <a:r>
              <a:rPr lang="da-DK" dirty="0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 b="0" i="0">
                <a:solidFill>
                  <a:schemeClr val="tx1"/>
                </a:solidFill>
                <a:latin typeface="Francker Pro Condensed Light" panose="020B030604070404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Francker Pro Condensed Light" panose="020B0306040704040203" pitchFamily="34" charset="0"/>
              </a:defRPr>
            </a:lvl1pPr>
          </a:lstStyle>
          <a:p>
            <a:fld id="{A82C7E22-63E0-6046-B915-32E6AB9D1DE0}" type="datetimeFigureOut">
              <a:rPr lang="da-DK" smtClean="0"/>
              <a:pPr/>
              <a:t>11.11.2021</a:t>
            </a:fld>
            <a:endParaRPr lang="da-DK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Francker Pro Condensed Light" panose="020B0306040704040203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Francker Pro Condensed Light" panose="020B0306040704040203" pitchFamily="34" charset="0"/>
              </a:defRPr>
            </a:lvl1pPr>
          </a:lstStyle>
          <a:p>
            <a:fld id="{4EFD38BB-BC15-E047-B10D-08B05FB0518E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555176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Francker Pro Condensed Light" panose="020B0306040704040203" pitchFamily="34" charset="0"/>
              </a:defRPr>
            </a:lvl1pPr>
          </a:lstStyle>
          <a:p>
            <a:r>
              <a:rPr lang="da-DK" dirty="0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>
            <a:lvl1pPr>
              <a:defRPr b="0" i="0">
                <a:latin typeface="Francker Pro Condensed Light" panose="020B0306040704040203" pitchFamily="34" charset="0"/>
              </a:defRPr>
            </a:lvl1pPr>
            <a:lvl2pPr>
              <a:defRPr b="0" i="0">
                <a:latin typeface="Francker Pro Condensed Light" panose="020B0306040704040203" pitchFamily="34" charset="0"/>
              </a:defRPr>
            </a:lvl2pPr>
            <a:lvl3pPr>
              <a:defRPr b="0" i="0">
                <a:latin typeface="Francker Pro Condensed Light" panose="020B0306040704040203" pitchFamily="34" charset="0"/>
              </a:defRPr>
            </a:lvl3pPr>
            <a:lvl4pPr>
              <a:defRPr b="0" i="0">
                <a:latin typeface="Francker Pro Condensed Light" panose="020B0306040704040203" pitchFamily="34" charset="0"/>
              </a:defRPr>
            </a:lvl4pPr>
            <a:lvl5pPr>
              <a:defRPr b="0" i="0">
                <a:latin typeface="Francker Pro Condensed Light" panose="020B0306040704040203" pitchFamily="34" charset="0"/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>
            <a:lvl1pPr>
              <a:defRPr b="0" i="0">
                <a:latin typeface="Francker Pro Condensed Light" panose="020B0306040704040203" pitchFamily="34" charset="0"/>
              </a:defRPr>
            </a:lvl1pPr>
            <a:lvl2pPr>
              <a:defRPr b="0" i="0">
                <a:latin typeface="Francker Pro Condensed Light" panose="020B0306040704040203" pitchFamily="34" charset="0"/>
              </a:defRPr>
            </a:lvl2pPr>
            <a:lvl3pPr>
              <a:defRPr b="0" i="0">
                <a:latin typeface="Francker Pro Condensed Light" panose="020B0306040704040203" pitchFamily="34" charset="0"/>
              </a:defRPr>
            </a:lvl3pPr>
            <a:lvl4pPr>
              <a:defRPr b="0" i="0">
                <a:latin typeface="Francker Pro Condensed Light" panose="020B0306040704040203" pitchFamily="34" charset="0"/>
              </a:defRPr>
            </a:lvl4pPr>
            <a:lvl5pPr>
              <a:defRPr b="0" i="0">
                <a:latin typeface="Francker Pro Condensed Light" panose="020B0306040704040203" pitchFamily="34" charset="0"/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Francker Pro Condensed Light" panose="020B0306040704040203" pitchFamily="34" charset="0"/>
              </a:defRPr>
            </a:lvl1pPr>
          </a:lstStyle>
          <a:p>
            <a:fld id="{A82C7E22-63E0-6046-B915-32E6AB9D1DE0}" type="datetimeFigureOut">
              <a:rPr lang="da-DK" smtClean="0"/>
              <a:pPr/>
              <a:t>11.11.2021</a:t>
            </a:fld>
            <a:endParaRPr lang="da-DK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Francker Pro Condensed Light" panose="020B0306040704040203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Francker Pro Condensed Light" panose="020B0306040704040203" pitchFamily="34" charset="0"/>
              </a:defRPr>
            </a:lvl1pPr>
          </a:lstStyle>
          <a:p>
            <a:fld id="{4EFD38BB-BC15-E047-B10D-08B05FB0518E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53246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i="0" cap="all" spc="100" baseline="0">
                <a:solidFill>
                  <a:schemeClr val="accent2">
                    <a:lumMod val="75000"/>
                  </a:schemeClr>
                </a:solidFill>
                <a:latin typeface="Francker Pro Condensed Light" panose="020B0306040704040203" pitchFamily="34" charset="0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>
            <a:lvl1pPr>
              <a:defRPr b="0" i="0">
                <a:latin typeface="Francker Pro Condensed Light" panose="020B0306040704040203" pitchFamily="34" charset="0"/>
              </a:defRPr>
            </a:lvl1pPr>
            <a:lvl2pPr>
              <a:defRPr b="0" i="0">
                <a:latin typeface="Francker Pro Condensed Light" panose="020B0306040704040203" pitchFamily="34" charset="0"/>
              </a:defRPr>
            </a:lvl2pPr>
            <a:lvl3pPr>
              <a:defRPr b="0" i="0">
                <a:latin typeface="Francker Pro Condensed Light" panose="020B0306040704040203" pitchFamily="34" charset="0"/>
              </a:defRPr>
            </a:lvl3pPr>
            <a:lvl4pPr>
              <a:defRPr b="0" i="0">
                <a:latin typeface="Francker Pro Condensed Light" panose="020B0306040704040203" pitchFamily="34" charset="0"/>
              </a:defRPr>
            </a:lvl4pPr>
            <a:lvl5pPr>
              <a:defRPr b="0" i="0">
                <a:latin typeface="Francker Pro Condensed Light" panose="020B0306040704040203" pitchFamily="34" charset="0"/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1pPr>
              <a:defRPr b="0" i="0">
                <a:latin typeface="Francker Pro Condensed Light" panose="020B0306040704040203" pitchFamily="34" charset="0"/>
              </a:defRPr>
            </a:lvl1pPr>
            <a:lvl2pPr>
              <a:defRPr b="0" i="0">
                <a:latin typeface="Francker Pro Condensed Light" panose="020B0306040704040203" pitchFamily="34" charset="0"/>
              </a:defRPr>
            </a:lvl2pPr>
            <a:lvl3pPr>
              <a:defRPr b="0" i="0">
                <a:latin typeface="Francker Pro Condensed Light" panose="020B0306040704040203" pitchFamily="34" charset="0"/>
              </a:defRPr>
            </a:lvl3pPr>
            <a:lvl4pPr>
              <a:defRPr b="0" i="0">
                <a:latin typeface="Francker Pro Condensed Light" panose="020B0306040704040203" pitchFamily="34" charset="0"/>
              </a:defRPr>
            </a:lvl4pPr>
            <a:lvl5pPr>
              <a:defRPr b="0" i="0">
                <a:latin typeface="Francker Pro Condensed Light" panose="020B0306040704040203" pitchFamily="34" charset="0"/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i="0" cap="all" spc="100" baseline="0">
                <a:solidFill>
                  <a:schemeClr val="accent2">
                    <a:lumMod val="75000"/>
                  </a:schemeClr>
                </a:solidFill>
                <a:latin typeface="Francker Pro Condensed Light" panose="020B0306040704040203" pitchFamily="34" charset="0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Francker Pro Condensed Light" panose="020B0306040704040203" pitchFamily="34" charset="0"/>
              </a:defRPr>
            </a:lvl1pPr>
          </a:lstStyle>
          <a:p>
            <a:fld id="{A82C7E22-63E0-6046-B915-32E6AB9D1DE0}" type="datetimeFigureOut">
              <a:rPr lang="da-DK" smtClean="0"/>
              <a:pPr/>
              <a:t>11.11.2021</a:t>
            </a:fld>
            <a:endParaRPr lang="da-DK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Francker Pro Condensed Light" panose="020B0306040704040203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Francker Pro Condensed Light" panose="020B0306040704040203" pitchFamily="34" charset="0"/>
              </a:defRPr>
            </a:lvl1pPr>
          </a:lstStyle>
          <a:p>
            <a:fld id="{4EFD38BB-BC15-E047-B10D-08B05FB0518E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Francker Pro Condensed Light" panose="020B0306040704040203" pitchFamily="34" charset="0"/>
              </a:defRPr>
            </a:lvl1pPr>
          </a:lstStyle>
          <a:p>
            <a:r>
              <a:rPr lang="da-DK" dirty="0"/>
              <a:t>Klik for at redigere titeltypografien i masteren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895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Francker Pro Condensed Light" panose="020B0306040704040203" pitchFamily="34" charset="0"/>
              </a:defRPr>
            </a:lvl1pPr>
          </a:lstStyle>
          <a:p>
            <a:r>
              <a:rPr lang="da-DK" dirty="0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Francker Pro Condensed Light" panose="020B0306040704040203" pitchFamily="34" charset="0"/>
              </a:defRPr>
            </a:lvl1pPr>
          </a:lstStyle>
          <a:p>
            <a:fld id="{A82C7E22-63E0-6046-B915-32E6AB9D1DE0}" type="datetimeFigureOut">
              <a:rPr lang="da-DK" smtClean="0"/>
              <a:pPr/>
              <a:t>11.11.2021</a:t>
            </a:fld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Francker Pro Condensed Light" panose="020B0306040704040203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Francker Pro Condensed Light" panose="020B0306040704040203" pitchFamily="34" charset="0"/>
              </a:defRPr>
            </a:lvl1pPr>
          </a:lstStyle>
          <a:p>
            <a:fld id="{4EFD38BB-BC15-E047-B10D-08B05FB0518E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80667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35621" y="6333935"/>
            <a:ext cx="5901189" cy="320040"/>
          </a:xfrm>
        </p:spPr>
        <p:txBody>
          <a:bodyPr/>
          <a:lstStyle>
            <a:lvl1pPr>
              <a:defRPr b="0" i="0">
                <a:latin typeface="Francker Pro Condensed Light" panose="020B0306040704040203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Francker Pro Condensed Light" panose="020B0306040704040203" pitchFamily="34" charset="0"/>
              </a:defRPr>
            </a:lvl1pPr>
          </a:lstStyle>
          <a:p>
            <a:fld id="{4EFD38BB-BC15-E047-B10D-08B05FB0518E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0CF35C0B-D43D-4242-843A-EE43B92370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1232" y="6064701"/>
            <a:ext cx="1732695" cy="52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546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35621" y="6333935"/>
            <a:ext cx="5901189" cy="320040"/>
          </a:xfrm>
        </p:spPr>
        <p:txBody>
          <a:bodyPr/>
          <a:lstStyle>
            <a:lvl1pPr>
              <a:defRPr b="0" i="0">
                <a:latin typeface="Francker Pro Condensed Light" panose="020B0306040704040203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Francker Pro Condensed Light" panose="020B0306040704040203" pitchFamily="34" charset="0"/>
              </a:defRPr>
            </a:lvl1pPr>
          </a:lstStyle>
          <a:p>
            <a:fld id="{4EFD38BB-BC15-E047-B10D-08B05FB0518E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8" name="Billede 7" descr="Et billede, der indeholder tekst&#10;&#10;Automatisk genereret beskrivelse">
            <a:extLst>
              <a:ext uri="{FF2B5EF4-FFF2-40B4-BE49-F238E27FC236}">
                <a16:creationId xmlns:a16="http://schemas.microsoft.com/office/drawing/2014/main" id="{EC6B2E04-7C54-D34C-B722-5F45180EAF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1231" y="6071720"/>
            <a:ext cx="1732695" cy="524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965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 b="0" i="0">
                <a:solidFill>
                  <a:srgbClr val="262626"/>
                </a:solidFill>
                <a:latin typeface="Francker Pro Condensed Light" panose="020B0306040704040203" pitchFamily="34" charset="0"/>
              </a:defRPr>
            </a:lvl1pPr>
          </a:lstStyle>
          <a:p>
            <a:r>
              <a:rPr lang="da-DK" dirty="0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 b="0" i="0">
                <a:solidFill>
                  <a:schemeClr val="tx1"/>
                </a:solidFill>
                <a:latin typeface="Francker Pro Condensed Light" panose="020B0306040704040203" pitchFamily="34" charset="0"/>
              </a:defRPr>
            </a:lvl1pPr>
            <a:lvl2pPr>
              <a:defRPr sz="1600" b="0" i="0">
                <a:solidFill>
                  <a:schemeClr val="tx1"/>
                </a:solidFill>
                <a:latin typeface="Francker Pro Condensed Light" panose="020B0306040704040203" pitchFamily="34" charset="0"/>
              </a:defRPr>
            </a:lvl2pPr>
            <a:lvl3pPr>
              <a:defRPr sz="1600" b="0" i="0">
                <a:solidFill>
                  <a:schemeClr val="tx1"/>
                </a:solidFill>
                <a:latin typeface="Francker Pro Condensed Light" panose="020B0306040704040203" pitchFamily="34" charset="0"/>
              </a:defRPr>
            </a:lvl3pPr>
            <a:lvl4pPr>
              <a:defRPr sz="1600" b="0" i="0">
                <a:solidFill>
                  <a:schemeClr val="tx1"/>
                </a:solidFill>
                <a:latin typeface="Francker Pro Condensed Light" panose="020B0306040704040203" pitchFamily="34" charset="0"/>
              </a:defRPr>
            </a:lvl4pPr>
            <a:lvl5pPr>
              <a:defRPr sz="1600" b="0" i="0">
                <a:solidFill>
                  <a:schemeClr val="tx1"/>
                </a:solidFill>
                <a:latin typeface="Francker Pro Condensed Light" panose="020B0306040704040203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 b="0" i="0">
                <a:solidFill>
                  <a:srgbClr val="FFFFFF"/>
                </a:solidFill>
                <a:latin typeface="Francker Pro Condensed Light" panose="020B030604070404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Francker Pro Condensed Light" panose="020B0306040704040203" pitchFamily="34" charset="0"/>
              </a:defRPr>
            </a:lvl1pPr>
          </a:lstStyle>
          <a:p>
            <a:fld id="{A82C7E22-63E0-6046-B915-32E6AB9D1DE0}" type="datetimeFigureOut">
              <a:rPr lang="da-DK" smtClean="0"/>
              <a:pPr/>
              <a:t>11.11.2021</a:t>
            </a:fld>
            <a:endParaRPr lang="da-DK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 b="0" i="0">
                <a:solidFill>
                  <a:srgbClr val="FFFFFF">
                    <a:alpha val="70000"/>
                  </a:srgbClr>
                </a:solidFill>
                <a:latin typeface="Francker Pro Condensed Light" panose="020B0306040704040203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Francker Pro Condensed Light" panose="020B0306040704040203" pitchFamily="34" charset="0"/>
              </a:defRPr>
            </a:lvl1pPr>
          </a:lstStyle>
          <a:p>
            <a:fld id="{4EFD38BB-BC15-E047-B10D-08B05FB0518E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63505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9BCCD">
            <a:alpha val="4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da-DK" dirty="0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 i="0">
                <a:solidFill>
                  <a:schemeClr val="tx1">
                    <a:alpha val="70000"/>
                  </a:schemeClr>
                </a:solidFill>
                <a:latin typeface="Francker Pro Condensed Light" panose="020B0306040704040203" pitchFamily="34" charset="0"/>
              </a:defRPr>
            </a:lvl1pPr>
          </a:lstStyle>
          <a:p>
            <a:fld id="{A82C7E22-63E0-6046-B915-32E6AB9D1DE0}" type="datetimeFigureOut">
              <a:rPr lang="da-DK" smtClean="0"/>
              <a:pPr/>
              <a:t>11.11.2021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 i="0">
                <a:solidFill>
                  <a:schemeClr val="tx1">
                    <a:alpha val="70000"/>
                  </a:schemeClr>
                </a:solidFill>
                <a:latin typeface="Francker Pro Condensed Light" panose="020B0306040704040203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b="0" i="0" spc="0" baseline="0">
                <a:solidFill>
                  <a:srgbClr val="FFFFFF"/>
                </a:solidFill>
                <a:latin typeface="Francker Pro Condensed Light" panose="020B0306040704040203" pitchFamily="34" charset="0"/>
              </a:defRPr>
            </a:lvl1pPr>
          </a:lstStyle>
          <a:p>
            <a:fld id="{4EFD38BB-BC15-E047-B10D-08B05FB0518E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71201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6" r:id="rId8"/>
    <p:sldLayoutId id="2147483692" r:id="rId9"/>
    <p:sldLayoutId id="2147483693" r:id="rId10"/>
    <p:sldLayoutId id="2147483694" r:id="rId11"/>
    <p:sldLayoutId id="2147483695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b="0" i="0" kern="1200" cap="all" spc="200" baseline="0">
          <a:solidFill>
            <a:srgbClr val="262626"/>
          </a:solidFill>
          <a:latin typeface="Francker Pro Condensed Light" panose="020B030604070404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b="0" i="0" kern="1200">
          <a:solidFill>
            <a:schemeClr val="tx1">
              <a:lumMod val="85000"/>
              <a:lumOff val="15000"/>
            </a:schemeClr>
          </a:solidFill>
          <a:latin typeface="Francker Pro Condensed Light" panose="020B0306040704040203" pitchFamily="34" charset="0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b="0" i="0" kern="1200">
          <a:solidFill>
            <a:schemeClr val="tx1">
              <a:lumMod val="85000"/>
              <a:lumOff val="15000"/>
            </a:schemeClr>
          </a:solidFill>
          <a:latin typeface="Francker Pro Condensed Light" panose="020B0306040704040203" pitchFamily="34" charset="0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b="0" i="0" kern="1200">
          <a:solidFill>
            <a:schemeClr val="tx1">
              <a:lumMod val="85000"/>
              <a:lumOff val="15000"/>
            </a:schemeClr>
          </a:solidFill>
          <a:latin typeface="Francker Pro Condensed Light" panose="020B0306040704040203" pitchFamily="34" charset="0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b="0" i="0" kern="1200">
          <a:solidFill>
            <a:schemeClr val="tx1">
              <a:lumMod val="85000"/>
              <a:lumOff val="15000"/>
            </a:schemeClr>
          </a:solidFill>
          <a:latin typeface="Francker Pro Condensed Light" panose="020B0306040704040203" pitchFamily="34" charset="0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b="0" i="0" kern="1200">
          <a:solidFill>
            <a:schemeClr val="tx1">
              <a:lumMod val="85000"/>
              <a:lumOff val="15000"/>
            </a:schemeClr>
          </a:solidFill>
          <a:latin typeface="Francker Pro Condensed Light" panose="020B0306040704040203" pitchFamily="34" charset="0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Kristina@sejlsport.dk" TargetMode="External"/><Relationship Id="rId5" Type="http://schemas.openxmlformats.org/officeDocument/2006/relationships/hyperlink" Target="mailto:Ingeborg@sejlsport.dk" TargetMode="External"/><Relationship Id="rId4" Type="http://schemas.openxmlformats.org/officeDocument/2006/relationships/hyperlink" Target="mailto:Henrik@sejlsport.dk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25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5F324027-6D64-8F45-9407-66F31F992A29}"/>
              </a:ext>
            </a:extLst>
          </p:cNvPr>
          <p:cNvSpPr/>
          <p:nvPr/>
        </p:nvSpPr>
        <p:spPr>
          <a:xfrm>
            <a:off x="-1" y="0"/>
            <a:ext cx="144000" cy="540000"/>
          </a:xfrm>
          <a:prstGeom prst="rect">
            <a:avLst/>
          </a:prstGeom>
          <a:solidFill>
            <a:srgbClr val="79B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DFA6F39D-CEA9-FE44-8C6C-DC63BEFC9862}"/>
              </a:ext>
            </a:extLst>
          </p:cNvPr>
          <p:cNvSpPr/>
          <p:nvPr/>
        </p:nvSpPr>
        <p:spPr>
          <a:xfrm>
            <a:off x="-1" y="540000"/>
            <a:ext cx="144000" cy="540000"/>
          </a:xfrm>
          <a:prstGeom prst="rect">
            <a:avLst/>
          </a:prstGeom>
          <a:solidFill>
            <a:srgbClr val="368D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C6A25C1A-ACF7-CE43-A9A7-0F8FE93D5095}"/>
              </a:ext>
            </a:extLst>
          </p:cNvPr>
          <p:cNvSpPr/>
          <p:nvPr/>
        </p:nvSpPr>
        <p:spPr>
          <a:xfrm>
            <a:off x="-1" y="1080000"/>
            <a:ext cx="144000" cy="540000"/>
          </a:xfrm>
          <a:prstGeom prst="rect">
            <a:avLst/>
          </a:prstGeom>
          <a:solidFill>
            <a:srgbClr val="517C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08078ABD-E645-224C-9B2A-E2177F1A5427}"/>
              </a:ext>
            </a:extLst>
          </p:cNvPr>
          <p:cNvSpPr/>
          <p:nvPr/>
        </p:nvSpPr>
        <p:spPr>
          <a:xfrm>
            <a:off x="-1" y="1620000"/>
            <a:ext cx="144000" cy="540000"/>
          </a:xfrm>
          <a:prstGeom prst="rect">
            <a:avLst/>
          </a:prstGeom>
          <a:solidFill>
            <a:srgbClr val="EECF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28E6D265-C1F1-CC49-A635-C5539E7840CC}"/>
              </a:ext>
            </a:extLst>
          </p:cNvPr>
          <p:cNvSpPr/>
          <p:nvPr/>
        </p:nvSpPr>
        <p:spPr>
          <a:xfrm>
            <a:off x="-1" y="2160000"/>
            <a:ext cx="144000" cy="540000"/>
          </a:xfrm>
          <a:prstGeom prst="rect">
            <a:avLst/>
          </a:prstGeom>
          <a:solidFill>
            <a:srgbClr val="79B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B348BACD-DA20-3F42-A2D1-09070D870960}"/>
              </a:ext>
            </a:extLst>
          </p:cNvPr>
          <p:cNvSpPr/>
          <p:nvPr/>
        </p:nvSpPr>
        <p:spPr>
          <a:xfrm>
            <a:off x="-1" y="2700001"/>
            <a:ext cx="144000" cy="4158000"/>
          </a:xfrm>
          <a:prstGeom prst="rect">
            <a:avLst/>
          </a:prstGeom>
          <a:solidFill>
            <a:srgbClr val="79B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43" name="Tekstfelt 42">
            <a:extLst>
              <a:ext uri="{FF2B5EF4-FFF2-40B4-BE49-F238E27FC236}">
                <a16:creationId xmlns:a16="http://schemas.microsoft.com/office/drawing/2014/main" id="{98F19CE5-775C-044A-942C-A3EA5531F9F3}"/>
              </a:ext>
            </a:extLst>
          </p:cNvPr>
          <p:cNvSpPr txBox="1"/>
          <p:nvPr/>
        </p:nvSpPr>
        <p:spPr>
          <a:xfrm>
            <a:off x="540000" y="1610573"/>
            <a:ext cx="6917813" cy="1231106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t" anchorCtr="0">
            <a:no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da-DK" sz="5400" kern="0" dirty="0">
                <a:solidFill>
                  <a:schemeClr val="bg1"/>
                </a:solidFill>
                <a:latin typeface="Francker Pro Condensed Regular" panose="020B0506040704040203" pitchFamily="34" charset="0"/>
                <a:ea typeface="+mj-ea"/>
                <a:cs typeface="+mj-cs"/>
              </a:rPr>
              <a:t>Børne-</a:t>
            </a:r>
            <a:r>
              <a:rPr lang="da-DK" sz="5400" kern="0" spc="200" dirty="0">
                <a:solidFill>
                  <a:schemeClr val="bg1"/>
                </a:solidFill>
                <a:latin typeface="Francker Pro Condensed Regular" panose="020B0506040704040203" pitchFamily="34" charset="0"/>
                <a:ea typeface="+mj-ea"/>
                <a:cs typeface="+mj-cs"/>
              </a:rPr>
              <a:t> og ungdomspolitik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da-DK" sz="3600" kern="0" spc="200" dirty="0">
                <a:solidFill>
                  <a:schemeClr val="bg1"/>
                </a:solidFill>
                <a:latin typeface="Francker Pro Condensed Regular" panose="020B0506040704040203" pitchFamily="34" charset="0"/>
                <a:ea typeface="+mj-ea"/>
                <a:cs typeface="+mj-cs"/>
              </a:rPr>
              <a:t>Klubkonference 2021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007A1A10-6262-C747-B941-FE6A56076B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845" t="5600" r="735" b="36990"/>
          <a:stretch/>
        </p:blipFill>
        <p:spPr>
          <a:xfrm>
            <a:off x="6456363" y="0"/>
            <a:ext cx="5735637" cy="6858000"/>
          </a:xfrm>
          <a:prstGeom prst="rect">
            <a:avLst/>
          </a:prstGeom>
        </p:spPr>
      </p:pic>
      <p:pic>
        <p:nvPicPr>
          <p:cNvPr id="14" name="Billede 13">
            <a:extLst>
              <a:ext uri="{FF2B5EF4-FFF2-40B4-BE49-F238E27FC236}">
                <a16:creationId xmlns:a16="http://schemas.microsoft.com/office/drawing/2014/main" id="{8E96A818-8AD3-DD4E-AFC1-4F302D1938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437" t="16320" r="26763" b="12008"/>
          <a:stretch/>
        </p:blipFill>
        <p:spPr>
          <a:xfrm>
            <a:off x="7322371" y="958210"/>
            <a:ext cx="2797879" cy="2773354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49207CB0-0151-8E44-8FDF-2387B2B4746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8609" t="83479" r="10343" b="6756"/>
          <a:stretch/>
        </p:blipFill>
        <p:spPr>
          <a:xfrm>
            <a:off x="10415075" y="4664679"/>
            <a:ext cx="1776925" cy="793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8472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9B6BB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felt 9">
            <a:extLst>
              <a:ext uri="{FF2B5EF4-FFF2-40B4-BE49-F238E27FC236}">
                <a16:creationId xmlns:a16="http://schemas.microsoft.com/office/drawing/2014/main" id="{74654342-9B25-E64B-9495-643A023BB02D}"/>
              </a:ext>
            </a:extLst>
          </p:cNvPr>
          <p:cNvSpPr txBox="1"/>
          <p:nvPr/>
        </p:nvSpPr>
        <p:spPr>
          <a:xfrm>
            <a:off x="0" y="206527"/>
            <a:ext cx="3312826" cy="6858000"/>
          </a:xfrm>
          <a:prstGeom prst="rect">
            <a:avLst/>
          </a:prstGeom>
          <a:solidFill>
            <a:srgbClr val="89B6BB"/>
          </a:solidFill>
          <a:ln w="28575">
            <a:noFill/>
          </a:ln>
          <a:effectLst>
            <a:softEdge rad="0"/>
          </a:effectLst>
        </p:spPr>
        <p:txBody>
          <a:bodyPr wrap="none" lIns="180000" tIns="468000" rIns="72000" bIns="46800" rtlCol="0" anchor="t" anchorCtr="0">
            <a:noAutofit/>
          </a:bodyPr>
          <a:lstStyle/>
          <a:p>
            <a:pPr lvl="0"/>
            <a:endParaRPr lang="da-DK" sz="1200" dirty="0">
              <a:solidFill>
                <a:srgbClr val="012534"/>
              </a:solidFill>
              <a:latin typeface="Francker Pro Condensed Light" panose="020B0306040704040203" pitchFamily="34" charset="0"/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9AF4CCC0-C9E8-DA4F-819F-BEECA8991F78}"/>
              </a:ext>
            </a:extLst>
          </p:cNvPr>
          <p:cNvSpPr/>
          <p:nvPr/>
        </p:nvSpPr>
        <p:spPr>
          <a:xfrm>
            <a:off x="0" y="0"/>
            <a:ext cx="148856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15" name="Billede 14">
            <a:extLst>
              <a:ext uri="{FF2B5EF4-FFF2-40B4-BE49-F238E27FC236}">
                <a16:creationId xmlns:a16="http://schemas.microsoft.com/office/drawing/2014/main" id="{1223812D-884A-8F48-ADF5-2AB1318374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232" y="6064701"/>
            <a:ext cx="1732695" cy="524153"/>
          </a:xfrm>
          <a:prstGeom prst="rect">
            <a:avLst/>
          </a:prstGeo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32A330B7-47DE-8B49-B898-F54B60E4FB88}"/>
              </a:ext>
            </a:extLst>
          </p:cNvPr>
          <p:cNvSpPr txBox="1"/>
          <p:nvPr/>
        </p:nvSpPr>
        <p:spPr>
          <a:xfrm rot="16200000">
            <a:off x="11029008" y="785016"/>
            <a:ext cx="1966884" cy="285948"/>
          </a:xfrm>
          <a:prstGeom prst="rect">
            <a:avLst/>
          </a:prstGeom>
          <a:noFill/>
          <a:ln w="28575">
            <a:noFill/>
          </a:ln>
          <a:effectLst>
            <a:softEdge rad="0"/>
          </a:effectLst>
        </p:spPr>
        <p:txBody>
          <a:bodyPr wrap="none" lIns="0" tIns="0" rIns="0" bIns="0" rtlCol="0" anchor="t" anchorCtr="0">
            <a:noAutofit/>
          </a:bodyPr>
          <a:lstStyle/>
          <a:p>
            <a:pPr lvl="0"/>
            <a:r>
              <a:rPr lang="da-DK" sz="1200" spc="10" dirty="0">
                <a:solidFill>
                  <a:srgbClr val="012534">
                    <a:alpha val="30000"/>
                  </a:srgbClr>
                </a:solidFill>
                <a:latin typeface="Francker Pro Condensed Light" panose="020B0306040704040203" pitchFamily="34" charset="0"/>
              </a:rPr>
              <a:t>Børne- og ungdomspolitik</a:t>
            </a:r>
          </a:p>
          <a:p>
            <a:pPr lvl="0"/>
            <a:endParaRPr lang="da-DK" sz="1200" spc="10" dirty="0">
              <a:solidFill>
                <a:srgbClr val="012534">
                  <a:alpha val="30000"/>
                </a:srgbClr>
              </a:solidFill>
              <a:latin typeface="Francker Pro Condensed Light" panose="020B0306040704040203" pitchFamily="34" charset="0"/>
            </a:endParaRP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38DD66AD-5083-C749-8AA1-8A238990BE6E}"/>
              </a:ext>
            </a:extLst>
          </p:cNvPr>
          <p:cNvSpPr txBox="1"/>
          <p:nvPr/>
        </p:nvSpPr>
        <p:spPr>
          <a:xfrm>
            <a:off x="115444" y="652603"/>
            <a:ext cx="3186245" cy="1843453"/>
          </a:xfrm>
          <a:prstGeom prst="rect">
            <a:avLst/>
          </a:prstGeom>
          <a:noFill/>
          <a:ln w="28575">
            <a:noFill/>
          </a:ln>
          <a:effectLst>
            <a:softEdge rad="12700"/>
          </a:effectLst>
        </p:spPr>
        <p:txBody>
          <a:bodyPr wrap="square" lIns="0" tIns="0" rIns="0" bIns="0" rtlCol="0" anchor="b" anchorCtr="0">
            <a:spAutoFit/>
          </a:bodyPr>
          <a:lstStyle/>
          <a:p>
            <a:pPr>
              <a:lnSpc>
                <a:spcPct val="110000"/>
              </a:lnSpc>
            </a:pPr>
            <a:r>
              <a:rPr lang="da-DK" sz="2200" b="1" dirty="0">
                <a:solidFill>
                  <a:srgbClr val="012534"/>
                </a:solidFill>
                <a:latin typeface="Francker Pro Condensed Light" panose="020B0306040704040203" pitchFamily="34" charset="0"/>
              </a:rPr>
              <a:t>Børne- og ungdomspolitikken</a:t>
            </a:r>
          </a:p>
          <a:p>
            <a:pPr>
              <a:lnSpc>
                <a:spcPct val="110000"/>
              </a:lnSpc>
            </a:pPr>
            <a:endParaRPr lang="da-DK" sz="2200" dirty="0">
              <a:solidFill>
                <a:srgbClr val="012534"/>
              </a:solidFill>
              <a:latin typeface="Francker Pro Condensed Medium" panose="020B0504040704040203" pitchFamily="34" charset="77"/>
            </a:endParaRPr>
          </a:p>
          <a:p>
            <a:pPr>
              <a:lnSpc>
                <a:spcPct val="110000"/>
              </a:lnSpc>
            </a:pPr>
            <a:r>
              <a:rPr lang="da-DK" sz="2200" dirty="0">
                <a:solidFill>
                  <a:srgbClr val="012534"/>
                </a:solidFill>
                <a:latin typeface="Francker Pro Condensed Medium" panose="020B0504040704040203" pitchFamily="34" charset="77"/>
              </a:rPr>
              <a:t>4. Kunne dygtiggøre sig</a:t>
            </a:r>
          </a:p>
          <a:p>
            <a:pPr>
              <a:lnSpc>
                <a:spcPct val="110000"/>
              </a:lnSpc>
            </a:pPr>
            <a:r>
              <a:rPr lang="da-DK" sz="2200" dirty="0">
                <a:solidFill>
                  <a:srgbClr val="012534"/>
                </a:solidFill>
                <a:latin typeface="Francker Pro Condensed Medium" panose="020B0504040704040203" pitchFamily="34" charset="77"/>
              </a:rPr>
              <a:t>7. Have adgang til materiel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6A40E253-D6D7-4F40-A047-4BB7E21A55CC}"/>
              </a:ext>
            </a:extLst>
          </p:cNvPr>
          <p:cNvSpPr txBox="1"/>
          <p:nvPr/>
        </p:nvSpPr>
        <p:spPr>
          <a:xfrm>
            <a:off x="4196346" y="149901"/>
            <a:ext cx="7355566" cy="7769819"/>
          </a:xfrm>
          <a:prstGeom prst="rect">
            <a:avLst/>
          </a:prstGeom>
          <a:noFill/>
          <a:ln w="28575">
            <a:noFill/>
          </a:ln>
          <a:effectLst>
            <a:softEdge rad="12700"/>
          </a:effectLst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ct val="110000"/>
              </a:lnSpc>
            </a:pPr>
            <a:r>
              <a:rPr lang="da-DK" sz="2000" dirty="0">
                <a:solidFill>
                  <a:srgbClr val="012534"/>
                </a:solidFill>
                <a:latin typeface="Francker Pro Condensed Light" panose="020B0306040704040203" pitchFamily="34" charset="0"/>
              </a:rPr>
              <a:t>Sejlklubben Solskin har en stor ungdomsafdeling, som består af 10 optimister, 4 Feva-joller, 1 laser og Hobie Cat i alt ca. 20 sejlere. De fleste af ungdomssejlerne er under 14 år, men der er også 4 sejlere på 16 år. </a:t>
            </a:r>
          </a:p>
          <a:p>
            <a:pPr lvl="0">
              <a:lnSpc>
                <a:spcPct val="110000"/>
              </a:lnSpc>
            </a:pPr>
            <a:r>
              <a:rPr lang="da-DK" sz="2000" dirty="0">
                <a:solidFill>
                  <a:srgbClr val="012534"/>
                </a:solidFill>
                <a:latin typeface="Francker Pro Condensed Light" panose="020B0306040704040203" pitchFamily="34" charset="0"/>
              </a:rPr>
              <a:t>2 af de 16-årige er også instruktører i sejlklubben sammen med ungdomslederen og en forældrehjælper. Ungdomsafdelingen har et godt forældresamarbejde og ligger i en mellemstor dansk havneby. De sejler 1 gang om ugen.</a:t>
            </a:r>
          </a:p>
          <a:p>
            <a:pPr lvl="0">
              <a:lnSpc>
                <a:spcPct val="110000"/>
              </a:lnSpc>
            </a:pPr>
            <a:r>
              <a:rPr lang="da-DK" sz="2000" dirty="0">
                <a:solidFill>
                  <a:srgbClr val="012534"/>
                </a:solidFill>
                <a:latin typeface="Francker Pro Condensed Light" panose="020B0306040704040203" pitchFamily="34" charset="0"/>
              </a:rPr>
              <a:t>Der er godt styr på fællesspisning, som sejlerne er rigtig glade for.</a:t>
            </a:r>
          </a:p>
          <a:p>
            <a:pPr lvl="0">
              <a:lnSpc>
                <a:spcPct val="110000"/>
              </a:lnSpc>
            </a:pPr>
            <a:r>
              <a:rPr lang="da-DK" sz="2000" dirty="0">
                <a:solidFill>
                  <a:srgbClr val="012534"/>
                </a:solidFill>
                <a:latin typeface="Francker Pro Condensed Light" panose="020B0306040704040203" pitchFamily="34" charset="0"/>
              </a:rPr>
              <a:t> </a:t>
            </a:r>
          </a:p>
          <a:p>
            <a:pPr lvl="0">
              <a:lnSpc>
                <a:spcPct val="110000"/>
              </a:lnSpc>
            </a:pPr>
            <a:r>
              <a:rPr lang="da-DK" sz="2000" dirty="0">
                <a:solidFill>
                  <a:srgbClr val="012534"/>
                </a:solidFill>
                <a:latin typeface="Francker Pro Condensed Light" panose="020B0306040704040203" pitchFamily="34" charset="0"/>
              </a:rPr>
              <a:t>De 4 ældste sejlere begynder (de 16-årige) at miste interessen for at være en del af ungdomsafdelingen. De synes det er kedeligt.</a:t>
            </a:r>
          </a:p>
          <a:p>
            <a:pPr lvl="0">
              <a:lnSpc>
                <a:spcPct val="110000"/>
              </a:lnSpc>
            </a:pPr>
            <a:r>
              <a:rPr lang="da-DK" sz="2000" dirty="0">
                <a:solidFill>
                  <a:srgbClr val="012534"/>
                </a:solidFill>
                <a:latin typeface="Francker Pro Condensed Light" panose="020B0306040704040203" pitchFamily="34" charset="0"/>
              </a:rPr>
              <a:t> </a:t>
            </a:r>
          </a:p>
          <a:p>
            <a:pPr lvl="0">
              <a:lnSpc>
                <a:spcPct val="110000"/>
              </a:lnSpc>
            </a:pPr>
            <a:r>
              <a:rPr lang="da-DK" sz="2000" dirty="0">
                <a:solidFill>
                  <a:srgbClr val="012534"/>
                </a:solidFill>
                <a:latin typeface="Francker Pro Condensed Light" panose="020B0306040704040203" pitchFamily="34" charset="0"/>
              </a:rPr>
              <a:t>Bonus information: </a:t>
            </a:r>
          </a:p>
          <a:p>
            <a:pPr lvl="0">
              <a:lnSpc>
                <a:spcPct val="110000"/>
              </a:lnSpc>
            </a:pPr>
            <a:r>
              <a:rPr lang="da-DK" sz="2000" dirty="0">
                <a:solidFill>
                  <a:srgbClr val="012534"/>
                </a:solidFill>
                <a:latin typeface="Francker Pro Condensed Light" panose="020B0306040704040203" pitchFamily="34" charset="0"/>
              </a:rPr>
              <a:t>De går alle i enten udskolingen eller en ungdomsuddannelse i nærheden af deres bopæl. </a:t>
            </a:r>
          </a:p>
          <a:p>
            <a:pPr lvl="0">
              <a:lnSpc>
                <a:spcPct val="110000"/>
              </a:lnSpc>
            </a:pPr>
            <a:r>
              <a:rPr lang="da-DK" sz="2000" dirty="0">
                <a:solidFill>
                  <a:srgbClr val="012534"/>
                </a:solidFill>
                <a:latin typeface="Francker Pro Condensed Light" panose="020B0306040704040203" pitchFamily="34" charset="0"/>
              </a:rPr>
              <a:t>De går pt også til en anden fritidsaktivitet, hvor de har mulighed for at træne mere end en gang om ugen. </a:t>
            </a:r>
          </a:p>
          <a:p>
            <a:pPr marL="285750" lvl="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da-DK" sz="2000" dirty="0">
              <a:solidFill>
                <a:srgbClr val="012534"/>
              </a:solidFill>
              <a:latin typeface="Francker Pro Condensed Light" panose="020B0306040704040203" pitchFamily="34" charset="0"/>
            </a:endParaRP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da-DK" sz="2000" dirty="0">
              <a:solidFill>
                <a:srgbClr val="012534"/>
              </a:solidFill>
              <a:latin typeface="Francker Pro Condensed Light" panose="020B0306040704040203" pitchFamily="34" charset="0"/>
            </a:endParaRP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da-DK" sz="2000" dirty="0">
              <a:solidFill>
                <a:srgbClr val="012534"/>
              </a:solidFill>
              <a:latin typeface="Francker Pro Condensed Light" panose="020B0306040704040203" pitchFamily="34" charset="0"/>
            </a:endParaRP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da-DK" sz="2000" dirty="0">
              <a:solidFill>
                <a:srgbClr val="012534"/>
              </a:solidFill>
              <a:latin typeface="Francker Pro Condensed Light" panose="020B0306040704040203" pitchFamily="34" charset="0"/>
            </a:endParaRP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da-DK" sz="2000" dirty="0">
              <a:solidFill>
                <a:srgbClr val="012534"/>
              </a:solidFill>
              <a:latin typeface="Francker Pro Condensed Light" panose="020B030604070404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3549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9B6BB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felt 9">
            <a:extLst>
              <a:ext uri="{FF2B5EF4-FFF2-40B4-BE49-F238E27FC236}">
                <a16:creationId xmlns:a16="http://schemas.microsoft.com/office/drawing/2014/main" id="{74654342-9B25-E64B-9495-643A023BB02D}"/>
              </a:ext>
            </a:extLst>
          </p:cNvPr>
          <p:cNvSpPr txBox="1"/>
          <p:nvPr/>
        </p:nvSpPr>
        <p:spPr>
          <a:xfrm>
            <a:off x="0" y="0"/>
            <a:ext cx="3312826" cy="6858000"/>
          </a:xfrm>
          <a:prstGeom prst="rect">
            <a:avLst/>
          </a:prstGeom>
          <a:solidFill>
            <a:srgbClr val="89B6BB"/>
          </a:solidFill>
          <a:ln w="28575">
            <a:noFill/>
          </a:ln>
          <a:effectLst>
            <a:softEdge rad="0"/>
          </a:effectLst>
        </p:spPr>
        <p:txBody>
          <a:bodyPr wrap="none" lIns="180000" tIns="468000" rIns="72000" bIns="46800" rtlCol="0" anchor="t" anchorCtr="0">
            <a:noAutofit/>
          </a:bodyPr>
          <a:lstStyle/>
          <a:p>
            <a:pPr lvl="0"/>
            <a:endParaRPr lang="da-DK" sz="1200" dirty="0">
              <a:solidFill>
                <a:srgbClr val="012534"/>
              </a:solidFill>
              <a:latin typeface="Francker Pro Condensed Light" panose="020B0306040704040203" pitchFamily="34" charset="0"/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9AF4CCC0-C9E8-DA4F-819F-BEECA8991F78}"/>
              </a:ext>
            </a:extLst>
          </p:cNvPr>
          <p:cNvSpPr/>
          <p:nvPr/>
        </p:nvSpPr>
        <p:spPr>
          <a:xfrm>
            <a:off x="0" y="0"/>
            <a:ext cx="148856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15" name="Billede 14">
            <a:extLst>
              <a:ext uri="{FF2B5EF4-FFF2-40B4-BE49-F238E27FC236}">
                <a16:creationId xmlns:a16="http://schemas.microsoft.com/office/drawing/2014/main" id="{1223812D-884A-8F48-ADF5-2AB1318374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232" y="6064701"/>
            <a:ext cx="1732695" cy="524153"/>
          </a:xfrm>
          <a:prstGeom prst="rect">
            <a:avLst/>
          </a:prstGeom>
        </p:spPr>
      </p:pic>
      <p:graphicFrame>
        <p:nvGraphicFramePr>
          <p:cNvPr id="25" name="Tabel 24">
            <a:extLst>
              <a:ext uri="{FF2B5EF4-FFF2-40B4-BE49-F238E27FC236}">
                <a16:creationId xmlns:a16="http://schemas.microsoft.com/office/drawing/2014/main" id="{109A7C31-FAFE-8041-BAB2-683E96FA843D}"/>
              </a:ext>
            </a:extLst>
          </p:cNvPr>
          <p:cNvGraphicFramePr>
            <a:graphicFrameLocks noGrp="1"/>
          </p:cNvGraphicFramePr>
          <p:nvPr/>
        </p:nvGraphicFramePr>
        <p:xfrm>
          <a:off x="3312826" y="0"/>
          <a:ext cx="8879174" cy="6858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879174">
                  <a:extLst>
                    <a:ext uri="{9D8B030D-6E8A-4147-A177-3AD203B41FA5}">
                      <a16:colId xmlns:a16="http://schemas.microsoft.com/office/drawing/2014/main" val="4214926872"/>
                    </a:ext>
                  </a:extLst>
                </a:gridCol>
              </a:tblGrid>
              <a:tr h="5752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3600" dirty="0">
                          <a:solidFill>
                            <a:srgbClr val="FF0000"/>
                          </a:solidFill>
                          <a:latin typeface="Francker Pro Condensed Light" panose="020B0306040704040203" pitchFamily="34" charset="0"/>
                        </a:rPr>
                        <a:t>Egne noter</a:t>
                      </a:r>
                      <a:endParaRPr lang="da-DK" sz="36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4891702"/>
                  </a:ext>
                </a:extLst>
              </a:tr>
              <a:tr h="897536">
                <a:tc>
                  <a:txBody>
                    <a:bodyPr/>
                    <a:lstStyle/>
                    <a:p>
                      <a:r>
                        <a:rPr lang="da-DK" sz="1200" dirty="0">
                          <a:solidFill>
                            <a:srgbClr val="89B6BB"/>
                          </a:solidFill>
                          <a:effectLst/>
                        </a:rPr>
                        <a:t> </a:t>
                      </a:r>
                      <a:endParaRPr lang="da-DK" sz="1200" dirty="0">
                        <a:solidFill>
                          <a:srgbClr val="89B6B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4703054"/>
                  </a:ext>
                </a:extLst>
              </a:tr>
              <a:tr h="897536">
                <a:tc>
                  <a:txBody>
                    <a:bodyPr/>
                    <a:lstStyle/>
                    <a:p>
                      <a:r>
                        <a:rPr lang="da-DK" sz="1200" dirty="0">
                          <a:solidFill>
                            <a:srgbClr val="89B6BB"/>
                          </a:solidFill>
                          <a:effectLst/>
                        </a:rPr>
                        <a:t> </a:t>
                      </a:r>
                      <a:endParaRPr lang="da-DK" sz="1200" dirty="0">
                        <a:solidFill>
                          <a:srgbClr val="89B6B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2038249"/>
                  </a:ext>
                </a:extLst>
              </a:tr>
              <a:tr h="897536">
                <a:tc>
                  <a:txBody>
                    <a:bodyPr/>
                    <a:lstStyle/>
                    <a:p>
                      <a:r>
                        <a:rPr lang="da-DK" sz="1200" dirty="0">
                          <a:solidFill>
                            <a:srgbClr val="89B6BB"/>
                          </a:solidFill>
                          <a:effectLst/>
                        </a:rPr>
                        <a:t> </a:t>
                      </a:r>
                      <a:endParaRPr lang="da-DK" sz="1200" dirty="0">
                        <a:solidFill>
                          <a:srgbClr val="89B6B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4331197"/>
                  </a:ext>
                </a:extLst>
              </a:tr>
              <a:tr h="897536">
                <a:tc>
                  <a:txBody>
                    <a:bodyPr/>
                    <a:lstStyle/>
                    <a:p>
                      <a:r>
                        <a:rPr lang="da-DK" sz="1200" dirty="0">
                          <a:solidFill>
                            <a:srgbClr val="89B6BB"/>
                          </a:solidFill>
                          <a:effectLst/>
                        </a:rPr>
                        <a:t> </a:t>
                      </a:r>
                      <a:endParaRPr lang="da-DK" sz="1200" dirty="0">
                        <a:solidFill>
                          <a:srgbClr val="89B6B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8228464"/>
                  </a:ext>
                </a:extLst>
              </a:tr>
              <a:tr h="897536">
                <a:tc>
                  <a:txBody>
                    <a:bodyPr/>
                    <a:lstStyle/>
                    <a:p>
                      <a:r>
                        <a:rPr lang="da-DK" sz="1200">
                          <a:solidFill>
                            <a:srgbClr val="89B6BB"/>
                          </a:solidFill>
                          <a:effectLst/>
                        </a:rPr>
                        <a:t> </a:t>
                      </a:r>
                      <a:endParaRPr lang="da-DK" sz="1200">
                        <a:solidFill>
                          <a:srgbClr val="89B6B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0324713"/>
                  </a:ext>
                </a:extLst>
              </a:tr>
              <a:tr h="897536">
                <a:tc>
                  <a:txBody>
                    <a:bodyPr/>
                    <a:lstStyle/>
                    <a:p>
                      <a:r>
                        <a:rPr lang="da-DK" sz="1200">
                          <a:solidFill>
                            <a:srgbClr val="89B6BB"/>
                          </a:solidFill>
                          <a:effectLst/>
                        </a:rPr>
                        <a:t> </a:t>
                      </a:r>
                      <a:endParaRPr lang="da-DK" sz="1200">
                        <a:solidFill>
                          <a:srgbClr val="89B6B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3714358"/>
                  </a:ext>
                </a:extLst>
              </a:tr>
              <a:tr h="897536">
                <a:tc>
                  <a:txBody>
                    <a:bodyPr/>
                    <a:lstStyle/>
                    <a:p>
                      <a:r>
                        <a:rPr lang="da-DK" sz="1200" dirty="0">
                          <a:solidFill>
                            <a:srgbClr val="89B6BB"/>
                          </a:solidFill>
                          <a:effectLst/>
                        </a:rPr>
                        <a:t> </a:t>
                      </a:r>
                      <a:endParaRPr lang="da-DK" sz="1200" dirty="0">
                        <a:solidFill>
                          <a:srgbClr val="89B6B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639984"/>
                  </a:ext>
                </a:extLst>
              </a:tr>
            </a:tbl>
          </a:graphicData>
        </a:graphic>
      </p:graphicFrame>
      <p:sp>
        <p:nvSpPr>
          <p:cNvPr id="6" name="Tekstfelt 5">
            <a:extLst>
              <a:ext uri="{FF2B5EF4-FFF2-40B4-BE49-F238E27FC236}">
                <a16:creationId xmlns:a16="http://schemas.microsoft.com/office/drawing/2014/main" id="{CFB4ACC5-55C7-294D-AFB1-384EE459F81D}"/>
              </a:ext>
            </a:extLst>
          </p:cNvPr>
          <p:cNvSpPr txBox="1"/>
          <p:nvPr/>
        </p:nvSpPr>
        <p:spPr>
          <a:xfrm rot="16200000">
            <a:off x="11029008" y="785016"/>
            <a:ext cx="1966884" cy="285948"/>
          </a:xfrm>
          <a:prstGeom prst="rect">
            <a:avLst/>
          </a:prstGeom>
          <a:noFill/>
          <a:ln w="28575">
            <a:noFill/>
          </a:ln>
          <a:effectLst>
            <a:softEdge rad="0"/>
          </a:effectLst>
        </p:spPr>
        <p:txBody>
          <a:bodyPr wrap="none" lIns="0" tIns="0" rIns="0" bIns="0" rtlCol="0" anchor="t" anchorCtr="0">
            <a:noAutofit/>
          </a:bodyPr>
          <a:lstStyle/>
          <a:p>
            <a:pPr lvl="0"/>
            <a:r>
              <a:rPr lang="da-DK" sz="1200" spc="10" dirty="0">
                <a:solidFill>
                  <a:srgbClr val="012534">
                    <a:alpha val="30000"/>
                  </a:srgbClr>
                </a:solidFill>
                <a:latin typeface="Francker Pro Condensed Light" panose="020B0306040704040203" pitchFamily="34" charset="0"/>
              </a:rPr>
              <a:t>Børne- og ungdomspolitik</a:t>
            </a:r>
          </a:p>
          <a:p>
            <a:pPr lvl="0"/>
            <a:endParaRPr lang="da-DK" sz="1200" spc="10" dirty="0">
              <a:solidFill>
                <a:srgbClr val="012534">
                  <a:alpha val="30000"/>
                </a:srgbClr>
              </a:solidFill>
              <a:latin typeface="Francker Pro Condensed Light" panose="020B0306040704040203" pitchFamily="34" charset="0"/>
            </a:endParaRP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95F884EC-0BAB-294F-84DC-DBB512FA72B4}"/>
              </a:ext>
            </a:extLst>
          </p:cNvPr>
          <p:cNvSpPr txBox="1"/>
          <p:nvPr/>
        </p:nvSpPr>
        <p:spPr>
          <a:xfrm>
            <a:off x="323703" y="1417955"/>
            <a:ext cx="2814276" cy="2358018"/>
          </a:xfrm>
          <a:prstGeom prst="rect">
            <a:avLst/>
          </a:prstGeom>
          <a:noFill/>
          <a:ln w="28575">
            <a:noFill/>
          </a:ln>
          <a:effectLst>
            <a:softEdge rad="12700"/>
          </a:effectLst>
        </p:spPr>
        <p:txBody>
          <a:bodyPr wrap="square" lIns="0" tIns="0" rIns="0" bIns="0" rtlCol="0" anchor="b" anchorCtr="0">
            <a:spAutoFit/>
          </a:bodyPr>
          <a:lstStyle/>
          <a:p>
            <a:pPr>
              <a:lnSpc>
                <a:spcPct val="110000"/>
              </a:lnSpc>
            </a:pPr>
            <a:r>
              <a:rPr lang="da-DK" b="1" dirty="0">
                <a:solidFill>
                  <a:srgbClr val="012534"/>
                </a:solidFill>
                <a:latin typeface="Francker Pro Condensed Light" panose="020B0306040704040203" pitchFamily="34" charset="0"/>
              </a:rPr>
              <a:t>Hvordan tænker I, at Sejlklubben Solskin, med afsæt i børne- og ungdomspolitikken, kunne motivere de unge til at forsætte til sejlads samt fortsætte som instruktører? 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da-DK" sz="1400" dirty="0">
              <a:solidFill>
                <a:srgbClr val="012534"/>
              </a:solidFill>
              <a:latin typeface="Francker Pro Condensed Light" panose="020B030604070404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4366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9B6BB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felt 9">
            <a:extLst>
              <a:ext uri="{FF2B5EF4-FFF2-40B4-BE49-F238E27FC236}">
                <a16:creationId xmlns:a16="http://schemas.microsoft.com/office/drawing/2014/main" id="{74654342-9B25-E64B-9495-643A023BB02D}"/>
              </a:ext>
            </a:extLst>
          </p:cNvPr>
          <p:cNvSpPr txBox="1"/>
          <p:nvPr/>
        </p:nvSpPr>
        <p:spPr>
          <a:xfrm>
            <a:off x="0" y="0"/>
            <a:ext cx="3312826" cy="6858000"/>
          </a:xfrm>
          <a:prstGeom prst="rect">
            <a:avLst/>
          </a:prstGeom>
          <a:solidFill>
            <a:srgbClr val="89B6BB"/>
          </a:solidFill>
          <a:ln w="28575">
            <a:noFill/>
          </a:ln>
          <a:effectLst>
            <a:softEdge rad="0"/>
          </a:effectLst>
        </p:spPr>
        <p:txBody>
          <a:bodyPr wrap="none" lIns="180000" tIns="468000" rIns="72000" bIns="46800" rtlCol="0" anchor="t" anchorCtr="0">
            <a:noAutofit/>
          </a:bodyPr>
          <a:lstStyle/>
          <a:p>
            <a:pPr lvl="0"/>
            <a:endParaRPr lang="da-DK" sz="1200" dirty="0">
              <a:solidFill>
                <a:srgbClr val="012534"/>
              </a:solidFill>
              <a:latin typeface="Francker Pro Condensed Light" panose="020B0306040704040203" pitchFamily="34" charset="0"/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9AF4CCC0-C9E8-DA4F-819F-BEECA8991F78}"/>
              </a:ext>
            </a:extLst>
          </p:cNvPr>
          <p:cNvSpPr/>
          <p:nvPr/>
        </p:nvSpPr>
        <p:spPr>
          <a:xfrm>
            <a:off x="0" y="0"/>
            <a:ext cx="148856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15" name="Billede 14">
            <a:extLst>
              <a:ext uri="{FF2B5EF4-FFF2-40B4-BE49-F238E27FC236}">
                <a16:creationId xmlns:a16="http://schemas.microsoft.com/office/drawing/2014/main" id="{1223812D-884A-8F48-ADF5-2AB1318374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232" y="6064701"/>
            <a:ext cx="1732695" cy="524153"/>
          </a:xfrm>
          <a:prstGeom prst="rect">
            <a:avLst/>
          </a:prstGeom>
        </p:spPr>
      </p:pic>
      <p:graphicFrame>
        <p:nvGraphicFramePr>
          <p:cNvPr id="25" name="Tabel 24">
            <a:extLst>
              <a:ext uri="{FF2B5EF4-FFF2-40B4-BE49-F238E27FC236}">
                <a16:creationId xmlns:a16="http://schemas.microsoft.com/office/drawing/2014/main" id="{109A7C31-FAFE-8041-BAB2-683E96FA84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317739"/>
              </p:ext>
            </p:extLst>
          </p:nvPr>
        </p:nvGraphicFramePr>
        <p:xfrm>
          <a:off x="3312826" y="0"/>
          <a:ext cx="8879174" cy="6858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879174">
                  <a:extLst>
                    <a:ext uri="{9D8B030D-6E8A-4147-A177-3AD203B41FA5}">
                      <a16:colId xmlns:a16="http://schemas.microsoft.com/office/drawing/2014/main" val="4214926872"/>
                    </a:ext>
                  </a:extLst>
                </a:gridCol>
              </a:tblGrid>
              <a:tr h="5752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3600" dirty="0">
                          <a:solidFill>
                            <a:srgbClr val="FF0000"/>
                          </a:solidFill>
                          <a:latin typeface="Francker Pro Condensed Light" panose="020B0306040704040203" pitchFamily="34" charset="0"/>
                        </a:rPr>
                        <a:t>Egne noter</a:t>
                      </a:r>
                      <a:endParaRPr lang="da-DK" sz="36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4891702"/>
                  </a:ext>
                </a:extLst>
              </a:tr>
              <a:tr h="897536">
                <a:tc>
                  <a:txBody>
                    <a:bodyPr/>
                    <a:lstStyle/>
                    <a:p>
                      <a:r>
                        <a:rPr lang="da-DK" sz="1200" dirty="0">
                          <a:solidFill>
                            <a:srgbClr val="89B6BB"/>
                          </a:solidFill>
                          <a:effectLst/>
                        </a:rPr>
                        <a:t> </a:t>
                      </a:r>
                      <a:endParaRPr lang="da-DK" sz="1200" dirty="0">
                        <a:solidFill>
                          <a:srgbClr val="89B6B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4703054"/>
                  </a:ext>
                </a:extLst>
              </a:tr>
              <a:tr h="897536">
                <a:tc>
                  <a:txBody>
                    <a:bodyPr/>
                    <a:lstStyle/>
                    <a:p>
                      <a:r>
                        <a:rPr lang="da-DK" sz="1200" dirty="0">
                          <a:solidFill>
                            <a:srgbClr val="89B6BB"/>
                          </a:solidFill>
                          <a:effectLst/>
                        </a:rPr>
                        <a:t> </a:t>
                      </a:r>
                      <a:endParaRPr lang="da-DK" sz="1200" dirty="0">
                        <a:solidFill>
                          <a:srgbClr val="89B6B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2038249"/>
                  </a:ext>
                </a:extLst>
              </a:tr>
              <a:tr h="897536">
                <a:tc>
                  <a:txBody>
                    <a:bodyPr/>
                    <a:lstStyle/>
                    <a:p>
                      <a:r>
                        <a:rPr lang="da-DK" sz="1200" dirty="0">
                          <a:solidFill>
                            <a:srgbClr val="89B6BB"/>
                          </a:solidFill>
                          <a:effectLst/>
                        </a:rPr>
                        <a:t> </a:t>
                      </a:r>
                      <a:endParaRPr lang="da-DK" sz="1200" dirty="0">
                        <a:solidFill>
                          <a:srgbClr val="89B6B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4331197"/>
                  </a:ext>
                </a:extLst>
              </a:tr>
              <a:tr h="897536">
                <a:tc>
                  <a:txBody>
                    <a:bodyPr/>
                    <a:lstStyle/>
                    <a:p>
                      <a:r>
                        <a:rPr lang="da-DK" sz="1200" dirty="0">
                          <a:solidFill>
                            <a:srgbClr val="89B6BB"/>
                          </a:solidFill>
                          <a:effectLst/>
                        </a:rPr>
                        <a:t> </a:t>
                      </a:r>
                      <a:endParaRPr lang="da-DK" sz="1200" dirty="0">
                        <a:solidFill>
                          <a:srgbClr val="89B6B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8228464"/>
                  </a:ext>
                </a:extLst>
              </a:tr>
              <a:tr h="897536">
                <a:tc>
                  <a:txBody>
                    <a:bodyPr/>
                    <a:lstStyle/>
                    <a:p>
                      <a:r>
                        <a:rPr lang="da-DK" sz="1200">
                          <a:solidFill>
                            <a:srgbClr val="89B6BB"/>
                          </a:solidFill>
                          <a:effectLst/>
                        </a:rPr>
                        <a:t> </a:t>
                      </a:r>
                      <a:endParaRPr lang="da-DK" sz="1200">
                        <a:solidFill>
                          <a:srgbClr val="89B6B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0324713"/>
                  </a:ext>
                </a:extLst>
              </a:tr>
              <a:tr h="897536">
                <a:tc>
                  <a:txBody>
                    <a:bodyPr/>
                    <a:lstStyle/>
                    <a:p>
                      <a:r>
                        <a:rPr lang="da-DK" sz="1200">
                          <a:solidFill>
                            <a:srgbClr val="89B6BB"/>
                          </a:solidFill>
                          <a:effectLst/>
                        </a:rPr>
                        <a:t> </a:t>
                      </a:r>
                      <a:endParaRPr lang="da-DK" sz="1200">
                        <a:solidFill>
                          <a:srgbClr val="89B6B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3714358"/>
                  </a:ext>
                </a:extLst>
              </a:tr>
              <a:tr h="897536">
                <a:tc>
                  <a:txBody>
                    <a:bodyPr/>
                    <a:lstStyle/>
                    <a:p>
                      <a:r>
                        <a:rPr lang="da-DK" sz="1200" dirty="0">
                          <a:solidFill>
                            <a:srgbClr val="89B6BB"/>
                          </a:solidFill>
                          <a:effectLst/>
                        </a:rPr>
                        <a:t> </a:t>
                      </a:r>
                      <a:endParaRPr lang="da-DK" sz="1200" dirty="0">
                        <a:solidFill>
                          <a:srgbClr val="89B6B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639984"/>
                  </a:ext>
                </a:extLst>
              </a:tr>
            </a:tbl>
          </a:graphicData>
        </a:graphic>
      </p:graphicFrame>
      <p:sp>
        <p:nvSpPr>
          <p:cNvPr id="6" name="Tekstfelt 5">
            <a:extLst>
              <a:ext uri="{FF2B5EF4-FFF2-40B4-BE49-F238E27FC236}">
                <a16:creationId xmlns:a16="http://schemas.microsoft.com/office/drawing/2014/main" id="{32A330B7-47DE-8B49-B898-F54B60E4FB88}"/>
              </a:ext>
            </a:extLst>
          </p:cNvPr>
          <p:cNvSpPr txBox="1"/>
          <p:nvPr/>
        </p:nvSpPr>
        <p:spPr>
          <a:xfrm rot="16200000">
            <a:off x="11029008" y="785016"/>
            <a:ext cx="1966884" cy="285948"/>
          </a:xfrm>
          <a:prstGeom prst="rect">
            <a:avLst/>
          </a:prstGeom>
          <a:noFill/>
          <a:ln w="28575">
            <a:noFill/>
          </a:ln>
          <a:effectLst>
            <a:softEdge rad="0"/>
          </a:effectLst>
        </p:spPr>
        <p:txBody>
          <a:bodyPr wrap="none" lIns="0" tIns="0" rIns="0" bIns="0" rtlCol="0" anchor="t" anchorCtr="0">
            <a:noAutofit/>
          </a:bodyPr>
          <a:lstStyle/>
          <a:p>
            <a:pPr lvl="0"/>
            <a:r>
              <a:rPr lang="da-DK" sz="1200" spc="10" dirty="0">
                <a:solidFill>
                  <a:srgbClr val="012534">
                    <a:alpha val="30000"/>
                  </a:srgbClr>
                </a:solidFill>
                <a:latin typeface="Francker Pro Condensed Light" panose="020B0306040704040203" pitchFamily="34" charset="0"/>
              </a:rPr>
              <a:t>Børne- og ungdomspolitik</a:t>
            </a:r>
          </a:p>
          <a:p>
            <a:pPr lvl="0"/>
            <a:endParaRPr lang="da-DK" sz="1200" spc="10" dirty="0">
              <a:solidFill>
                <a:srgbClr val="012534">
                  <a:alpha val="30000"/>
                </a:srgbClr>
              </a:solidFill>
              <a:latin typeface="Francker Pro Condensed Light" panose="020B0306040704040203" pitchFamily="34" charset="0"/>
            </a:endParaRP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D0BC7829-8F92-1E4C-A4D5-6EE365E94446}"/>
              </a:ext>
            </a:extLst>
          </p:cNvPr>
          <p:cNvSpPr txBox="1"/>
          <p:nvPr/>
        </p:nvSpPr>
        <p:spPr>
          <a:xfrm>
            <a:off x="127632" y="550109"/>
            <a:ext cx="2814276" cy="5403274"/>
          </a:xfrm>
          <a:prstGeom prst="rect">
            <a:avLst/>
          </a:prstGeom>
          <a:noFill/>
          <a:ln w="28575">
            <a:noFill/>
          </a:ln>
          <a:effectLst>
            <a:softEdge rad="12700"/>
          </a:effectLst>
        </p:spPr>
        <p:txBody>
          <a:bodyPr wrap="square" lIns="0" tIns="0" rIns="0" bIns="0" rtlCol="0" anchor="b" anchorCtr="0">
            <a:spAutoFit/>
          </a:bodyPr>
          <a:lstStyle/>
          <a:p>
            <a:pPr>
              <a:lnSpc>
                <a:spcPct val="110000"/>
              </a:lnSpc>
            </a:pPr>
            <a:r>
              <a:rPr lang="da-DK" sz="1600" dirty="0">
                <a:solidFill>
                  <a:srgbClr val="012534"/>
                </a:solidFill>
                <a:latin typeface="Francker Pro Condensed Light" panose="020B0306040704040203" pitchFamily="34" charset="0"/>
              </a:rPr>
              <a:t>Sjov, fællesskab, progression, som især efterspørges af unge i udskolingen 7-9 klasse, ser ud til at være afgørende ”byggeklodser” i forhold til, at unge bliver ved med at være en del af en fritidsaktivitet.</a:t>
            </a:r>
          </a:p>
          <a:p>
            <a:pPr>
              <a:lnSpc>
                <a:spcPct val="110000"/>
              </a:lnSpc>
            </a:pPr>
            <a:r>
              <a:rPr lang="da-DK" sz="1600" dirty="0">
                <a:solidFill>
                  <a:srgbClr val="012534"/>
                </a:solidFill>
                <a:latin typeface="Francker Pro Condensed Light" panose="020B0306040704040203" pitchFamily="34" charset="0"/>
              </a:rPr>
              <a:t> </a:t>
            </a:r>
          </a:p>
          <a:p>
            <a:pPr>
              <a:lnSpc>
                <a:spcPct val="110000"/>
              </a:lnSpc>
            </a:pPr>
            <a:r>
              <a:rPr lang="da-DK" sz="1600" b="1" dirty="0">
                <a:solidFill>
                  <a:srgbClr val="012534"/>
                </a:solidFill>
                <a:latin typeface="Francker Pro Condensed Light" panose="020B0306040704040203" pitchFamily="34" charset="0"/>
              </a:rPr>
              <a:t>Vi har en ungdomsafdeling:</a:t>
            </a:r>
          </a:p>
          <a:p>
            <a:pPr>
              <a:lnSpc>
                <a:spcPct val="110000"/>
              </a:lnSpc>
            </a:pPr>
            <a:r>
              <a:rPr lang="da-DK" sz="1600" b="1" dirty="0">
                <a:solidFill>
                  <a:srgbClr val="012534"/>
                </a:solidFill>
                <a:latin typeface="Francker Pro Condensed Light" panose="020B0306040704040203" pitchFamily="34" charset="0"/>
              </a:rPr>
              <a:t>Hvordan ser det ud med progression i jeres aktiviteter i ungdomsafdelingen for 13-16 årige?</a:t>
            </a:r>
          </a:p>
          <a:p>
            <a:pPr>
              <a:lnSpc>
                <a:spcPct val="110000"/>
              </a:lnSpc>
            </a:pPr>
            <a:r>
              <a:rPr lang="da-DK" sz="1600" dirty="0">
                <a:solidFill>
                  <a:srgbClr val="012534"/>
                </a:solidFill>
                <a:latin typeface="Francker Pro Condensed Light" panose="020B0306040704040203" pitchFamily="34" charset="0"/>
              </a:rPr>
              <a:t> </a:t>
            </a:r>
          </a:p>
          <a:p>
            <a:pPr>
              <a:lnSpc>
                <a:spcPct val="110000"/>
              </a:lnSpc>
            </a:pPr>
            <a:r>
              <a:rPr lang="da-DK" sz="1600" b="1" dirty="0">
                <a:solidFill>
                  <a:srgbClr val="012534"/>
                </a:solidFill>
                <a:latin typeface="Francker Pro Condensed Light" panose="020B0306040704040203" pitchFamily="34" charset="0"/>
              </a:rPr>
              <a:t>Vi arbejder på at få en ungdomsafdeling:</a:t>
            </a:r>
          </a:p>
          <a:p>
            <a:pPr>
              <a:lnSpc>
                <a:spcPct val="110000"/>
              </a:lnSpc>
            </a:pPr>
            <a:r>
              <a:rPr lang="da-DK" sz="1600" b="1" dirty="0">
                <a:solidFill>
                  <a:srgbClr val="012534"/>
                </a:solidFill>
                <a:latin typeface="Francker Pro Condensed Light" panose="020B0306040704040203" pitchFamily="34" charset="0"/>
              </a:rPr>
              <a:t>Hvordan ville I ønske, at progressionen i en ungdomsafdeling var synlig for aldersgruppen 13-16 årige?</a:t>
            </a:r>
            <a:endParaRPr lang="da-DK" sz="1600" dirty="0">
              <a:solidFill>
                <a:srgbClr val="012534"/>
              </a:solidFill>
              <a:latin typeface="Francker Pro Condensed Light" panose="020B030604070404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4047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9B6BB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9AF4CCC0-C9E8-DA4F-819F-BEECA8991F78}"/>
              </a:ext>
            </a:extLst>
          </p:cNvPr>
          <p:cNvSpPr/>
          <p:nvPr/>
        </p:nvSpPr>
        <p:spPr>
          <a:xfrm>
            <a:off x="0" y="0"/>
            <a:ext cx="148856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graphicFrame>
        <p:nvGraphicFramePr>
          <p:cNvPr id="25" name="Tabel 24">
            <a:extLst>
              <a:ext uri="{FF2B5EF4-FFF2-40B4-BE49-F238E27FC236}">
                <a16:creationId xmlns:a16="http://schemas.microsoft.com/office/drawing/2014/main" id="{109A7C31-FAFE-8041-BAB2-683E96FA84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5763273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4214926872"/>
                    </a:ext>
                  </a:extLst>
                </a:gridCol>
              </a:tblGrid>
              <a:tr h="5752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3600" dirty="0">
                          <a:solidFill>
                            <a:srgbClr val="FF0000"/>
                          </a:solidFill>
                          <a:latin typeface="Francker Pro Condensed Light" panose="020B0306040704040203" pitchFamily="34" charset="0"/>
                        </a:rPr>
                        <a:t>Egne noter</a:t>
                      </a:r>
                      <a:endParaRPr lang="da-DK" sz="36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4891702"/>
                  </a:ext>
                </a:extLst>
              </a:tr>
              <a:tr h="897536">
                <a:tc>
                  <a:txBody>
                    <a:bodyPr/>
                    <a:lstStyle/>
                    <a:p>
                      <a:r>
                        <a:rPr lang="da-DK" sz="1200" dirty="0">
                          <a:solidFill>
                            <a:srgbClr val="89B6BB"/>
                          </a:solidFill>
                          <a:effectLst/>
                        </a:rPr>
                        <a:t> </a:t>
                      </a:r>
                      <a:endParaRPr lang="da-DK" sz="1200" dirty="0">
                        <a:solidFill>
                          <a:srgbClr val="89B6B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4703054"/>
                  </a:ext>
                </a:extLst>
              </a:tr>
              <a:tr h="897536">
                <a:tc>
                  <a:txBody>
                    <a:bodyPr/>
                    <a:lstStyle/>
                    <a:p>
                      <a:r>
                        <a:rPr lang="da-DK" sz="1200" dirty="0">
                          <a:solidFill>
                            <a:srgbClr val="89B6BB"/>
                          </a:solidFill>
                          <a:effectLst/>
                        </a:rPr>
                        <a:t> </a:t>
                      </a:r>
                      <a:endParaRPr lang="da-DK" sz="1200" dirty="0">
                        <a:solidFill>
                          <a:srgbClr val="89B6B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2038249"/>
                  </a:ext>
                </a:extLst>
              </a:tr>
              <a:tr h="897536">
                <a:tc>
                  <a:txBody>
                    <a:bodyPr/>
                    <a:lstStyle/>
                    <a:p>
                      <a:r>
                        <a:rPr lang="da-DK" sz="1200" dirty="0">
                          <a:solidFill>
                            <a:srgbClr val="89B6BB"/>
                          </a:solidFill>
                          <a:effectLst/>
                        </a:rPr>
                        <a:t> </a:t>
                      </a:r>
                      <a:endParaRPr lang="da-DK" sz="1200" dirty="0">
                        <a:solidFill>
                          <a:srgbClr val="89B6B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4331197"/>
                  </a:ext>
                </a:extLst>
              </a:tr>
              <a:tr h="897536">
                <a:tc>
                  <a:txBody>
                    <a:bodyPr/>
                    <a:lstStyle/>
                    <a:p>
                      <a:r>
                        <a:rPr lang="da-DK" sz="1200" dirty="0">
                          <a:solidFill>
                            <a:srgbClr val="89B6BB"/>
                          </a:solidFill>
                          <a:effectLst/>
                        </a:rPr>
                        <a:t> </a:t>
                      </a:r>
                      <a:endParaRPr lang="da-DK" sz="1200" dirty="0">
                        <a:solidFill>
                          <a:srgbClr val="89B6B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8228464"/>
                  </a:ext>
                </a:extLst>
              </a:tr>
              <a:tr h="897536">
                <a:tc>
                  <a:txBody>
                    <a:bodyPr/>
                    <a:lstStyle/>
                    <a:p>
                      <a:r>
                        <a:rPr lang="da-DK" sz="1200" dirty="0">
                          <a:solidFill>
                            <a:srgbClr val="89B6BB"/>
                          </a:solidFill>
                          <a:effectLst/>
                        </a:rPr>
                        <a:t> </a:t>
                      </a:r>
                      <a:endParaRPr lang="da-DK" sz="1200" dirty="0">
                        <a:solidFill>
                          <a:srgbClr val="89B6B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0324713"/>
                  </a:ext>
                </a:extLst>
              </a:tr>
              <a:tr h="897536">
                <a:tc>
                  <a:txBody>
                    <a:bodyPr/>
                    <a:lstStyle/>
                    <a:p>
                      <a:r>
                        <a:rPr lang="da-DK" sz="1200" dirty="0">
                          <a:solidFill>
                            <a:srgbClr val="89B6BB"/>
                          </a:solidFill>
                          <a:effectLst/>
                        </a:rPr>
                        <a:t> </a:t>
                      </a:r>
                      <a:endParaRPr lang="da-DK" sz="1200" dirty="0">
                        <a:solidFill>
                          <a:srgbClr val="89B6B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3714358"/>
                  </a:ext>
                </a:extLst>
              </a:tr>
              <a:tr h="897536">
                <a:tc>
                  <a:txBody>
                    <a:bodyPr/>
                    <a:lstStyle/>
                    <a:p>
                      <a:r>
                        <a:rPr lang="da-DK" sz="1200" dirty="0">
                          <a:solidFill>
                            <a:srgbClr val="89B6BB"/>
                          </a:solidFill>
                          <a:effectLst/>
                        </a:rPr>
                        <a:t> </a:t>
                      </a:r>
                      <a:endParaRPr lang="da-DK" sz="1200" dirty="0">
                        <a:solidFill>
                          <a:srgbClr val="89B6B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639984"/>
                  </a:ext>
                </a:extLst>
              </a:tr>
            </a:tbl>
          </a:graphicData>
        </a:graphic>
      </p:graphicFrame>
      <p:pic>
        <p:nvPicPr>
          <p:cNvPr id="6" name="Billede 5">
            <a:extLst>
              <a:ext uri="{FF2B5EF4-FFF2-40B4-BE49-F238E27FC236}">
                <a16:creationId xmlns:a16="http://schemas.microsoft.com/office/drawing/2014/main" id="{2555EA00-07A0-C946-9866-6AD0126762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79" y="6109672"/>
            <a:ext cx="1732695" cy="524153"/>
          </a:xfrm>
          <a:prstGeom prst="rect">
            <a:avLst/>
          </a:prstGeom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2CE54556-F41E-F74D-B59D-B9F1CDDD1C2C}"/>
              </a:ext>
            </a:extLst>
          </p:cNvPr>
          <p:cNvSpPr txBox="1"/>
          <p:nvPr/>
        </p:nvSpPr>
        <p:spPr>
          <a:xfrm rot="16200000">
            <a:off x="11029008" y="785016"/>
            <a:ext cx="1966884" cy="285948"/>
          </a:xfrm>
          <a:prstGeom prst="rect">
            <a:avLst/>
          </a:prstGeom>
          <a:noFill/>
          <a:ln w="28575">
            <a:noFill/>
          </a:ln>
          <a:effectLst>
            <a:softEdge rad="0"/>
          </a:effectLst>
        </p:spPr>
        <p:txBody>
          <a:bodyPr wrap="none" lIns="0" tIns="0" rIns="0" bIns="0" rtlCol="0" anchor="t" anchorCtr="0">
            <a:noAutofit/>
          </a:bodyPr>
          <a:lstStyle/>
          <a:p>
            <a:pPr lvl="0"/>
            <a:r>
              <a:rPr lang="da-DK" sz="1200" spc="10" dirty="0">
                <a:solidFill>
                  <a:srgbClr val="012534">
                    <a:alpha val="30000"/>
                  </a:srgbClr>
                </a:solidFill>
                <a:latin typeface="Francker Pro Condensed Light" panose="020B0306040704040203" pitchFamily="34" charset="0"/>
              </a:rPr>
              <a:t>Børne- og ungdomspolitik</a:t>
            </a:r>
          </a:p>
          <a:p>
            <a:pPr lvl="0"/>
            <a:endParaRPr lang="da-DK" sz="1200" spc="10" dirty="0">
              <a:solidFill>
                <a:srgbClr val="012534">
                  <a:alpha val="30000"/>
                </a:srgbClr>
              </a:solidFill>
              <a:latin typeface="Francker Pro Condensed Light" panose="020B030604070404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0311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9B6BB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9AF4CCC0-C9E8-DA4F-819F-BEECA8991F78}"/>
              </a:ext>
            </a:extLst>
          </p:cNvPr>
          <p:cNvSpPr/>
          <p:nvPr/>
        </p:nvSpPr>
        <p:spPr>
          <a:xfrm>
            <a:off x="0" y="0"/>
            <a:ext cx="148856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graphicFrame>
        <p:nvGraphicFramePr>
          <p:cNvPr id="25" name="Tabel 24">
            <a:extLst>
              <a:ext uri="{FF2B5EF4-FFF2-40B4-BE49-F238E27FC236}">
                <a16:creationId xmlns:a16="http://schemas.microsoft.com/office/drawing/2014/main" id="{109A7C31-FAFE-8041-BAB2-683E96FA843D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4214926872"/>
                    </a:ext>
                  </a:extLst>
                </a:gridCol>
              </a:tblGrid>
              <a:tr h="5752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3600" dirty="0">
                          <a:solidFill>
                            <a:srgbClr val="FF0000"/>
                          </a:solidFill>
                          <a:latin typeface="Francker Pro Condensed Light" panose="020B0306040704040203" pitchFamily="34" charset="0"/>
                        </a:rPr>
                        <a:t>Egne noter</a:t>
                      </a:r>
                      <a:endParaRPr lang="da-DK" sz="36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4891702"/>
                  </a:ext>
                </a:extLst>
              </a:tr>
              <a:tr h="897536">
                <a:tc>
                  <a:txBody>
                    <a:bodyPr/>
                    <a:lstStyle/>
                    <a:p>
                      <a:r>
                        <a:rPr lang="da-DK" sz="1200" dirty="0">
                          <a:solidFill>
                            <a:srgbClr val="89B6BB"/>
                          </a:solidFill>
                          <a:effectLst/>
                        </a:rPr>
                        <a:t> </a:t>
                      </a:r>
                      <a:endParaRPr lang="da-DK" sz="1200" dirty="0">
                        <a:solidFill>
                          <a:srgbClr val="89B6B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4703054"/>
                  </a:ext>
                </a:extLst>
              </a:tr>
              <a:tr h="897536">
                <a:tc>
                  <a:txBody>
                    <a:bodyPr/>
                    <a:lstStyle/>
                    <a:p>
                      <a:r>
                        <a:rPr lang="da-DK" sz="1200" dirty="0">
                          <a:solidFill>
                            <a:srgbClr val="89B6BB"/>
                          </a:solidFill>
                          <a:effectLst/>
                        </a:rPr>
                        <a:t> </a:t>
                      </a:r>
                      <a:endParaRPr lang="da-DK" sz="1200" dirty="0">
                        <a:solidFill>
                          <a:srgbClr val="89B6B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2038249"/>
                  </a:ext>
                </a:extLst>
              </a:tr>
              <a:tr h="897536">
                <a:tc>
                  <a:txBody>
                    <a:bodyPr/>
                    <a:lstStyle/>
                    <a:p>
                      <a:r>
                        <a:rPr lang="da-DK" sz="1200" dirty="0">
                          <a:solidFill>
                            <a:srgbClr val="89B6BB"/>
                          </a:solidFill>
                          <a:effectLst/>
                        </a:rPr>
                        <a:t> </a:t>
                      </a:r>
                      <a:endParaRPr lang="da-DK" sz="1200" dirty="0">
                        <a:solidFill>
                          <a:srgbClr val="89B6B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4331197"/>
                  </a:ext>
                </a:extLst>
              </a:tr>
              <a:tr h="897536">
                <a:tc>
                  <a:txBody>
                    <a:bodyPr/>
                    <a:lstStyle/>
                    <a:p>
                      <a:r>
                        <a:rPr lang="da-DK" sz="1200" dirty="0">
                          <a:solidFill>
                            <a:srgbClr val="89B6BB"/>
                          </a:solidFill>
                          <a:effectLst/>
                        </a:rPr>
                        <a:t> </a:t>
                      </a:r>
                      <a:endParaRPr lang="da-DK" sz="1200" dirty="0">
                        <a:solidFill>
                          <a:srgbClr val="89B6B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8228464"/>
                  </a:ext>
                </a:extLst>
              </a:tr>
              <a:tr h="897536">
                <a:tc>
                  <a:txBody>
                    <a:bodyPr/>
                    <a:lstStyle/>
                    <a:p>
                      <a:r>
                        <a:rPr lang="da-DK" sz="1200" dirty="0">
                          <a:solidFill>
                            <a:srgbClr val="89B6BB"/>
                          </a:solidFill>
                          <a:effectLst/>
                        </a:rPr>
                        <a:t> </a:t>
                      </a:r>
                      <a:endParaRPr lang="da-DK" sz="1200" dirty="0">
                        <a:solidFill>
                          <a:srgbClr val="89B6B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0324713"/>
                  </a:ext>
                </a:extLst>
              </a:tr>
              <a:tr h="897536">
                <a:tc>
                  <a:txBody>
                    <a:bodyPr/>
                    <a:lstStyle/>
                    <a:p>
                      <a:r>
                        <a:rPr lang="da-DK" sz="1200" dirty="0">
                          <a:solidFill>
                            <a:srgbClr val="89B6BB"/>
                          </a:solidFill>
                          <a:effectLst/>
                        </a:rPr>
                        <a:t> </a:t>
                      </a:r>
                      <a:endParaRPr lang="da-DK" sz="1200" dirty="0">
                        <a:solidFill>
                          <a:srgbClr val="89B6B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3714358"/>
                  </a:ext>
                </a:extLst>
              </a:tr>
              <a:tr h="897536">
                <a:tc>
                  <a:txBody>
                    <a:bodyPr/>
                    <a:lstStyle/>
                    <a:p>
                      <a:r>
                        <a:rPr lang="da-DK" sz="1200" dirty="0">
                          <a:solidFill>
                            <a:srgbClr val="89B6BB"/>
                          </a:solidFill>
                          <a:effectLst/>
                        </a:rPr>
                        <a:t> </a:t>
                      </a:r>
                      <a:endParaRPr lang="da-DK" sz="1200" dirty="0">
                        <a:solidFill>
                          <a:srgbClr val="89B6B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639984"/>
                  </a:ext>
                </a:extLst>
              </a:tr>
            </a:tbl>
          </a:graphicData>
        </a:graphic>
      </p:graphicFrame>
      <p:pic>
        <p:nvPicPr>
          <p:cNvPr id="6" name="Billede 5">
            <a:extLst>
              <a:ext uri="{FF2B5EF4-FFF2-40B4-BE49-F238E27FC236}">
                <a16:creationId xmlns:a16="http://schemas.microsoft.com/office/drawing/2014/main" id="{2555EA00-07A0-C946-9866-6AD0126762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79" y="6109672"/>
            <a:ext cx="1732695" cy="524153"/>
          </a:xfrm>
          <a:prstGeom prst="rect">
            <a:avLst/>
          </a:prstGeom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2CE54556-F41E-F74D-B59D-B9F1CDDD1C2C}"/>
              </a:ext>
            </a:extLst>
          </p:cNvPr>
          <p:cNvSpPr txBox="1"/>
          <p:nvPr/>
        </p:nvSpPr>
        <p:spPr>
          <a:xfrm rot="16200000">
            <a:off x="11029008" y="785016"/>
            <a:ext cx="1966884" cy="285948"/>
          </a:xfrm>
          <a:prstGeom prst="rect">
            <a:avLst/>
          </a:prstGeom>
          <a:noFill/>
          <a:ln w="28575">
            <a:noFill/>
          </a:ln>
          <a:effectLst>
            <a:softEdge rad="0"/>
          </a:effectLst>
        </p:spPr>
        <p:txBody>
          <a:bodyPr wrap="none" lIns="0" tIns="0" rIns="0" bIns="0" rtlCol="0" anchor="t" anchorCtr="0">
            <a:noAutofit/>
          </a:bodyPr>
          <a:lstStyle/>
          <a:p>
            <a:pPr lvl="0"/>
            <a:r>
              <a:rPr lang="da-DK" sz="1200" spc="10" dirty="0">
                <a:solidFill>
                  <a:srgbClr val="012534">
                    <a:alpha val="30000"/>
                  </a:srgbClr>
                </a:solidFill>
                <a:latin typeface="Francker Pro Condensed Light" panose="020B0306040704040203" pitchFamily="34" charset="0"/>
              </a:rPr>
              <a:t>Børne- og ungdomspolitik</a:t>
            </a:r>
          </a:p>
          <a:p>
            <a:pPr lvl="0"/>
            <a:endParaRPr lang="da-DK" sz="1200" spc="10" dirty="0">
              <a:solidFill>
                <a:srgbClr val="012534">
                  <a:alpha val="30000"/>
                </a:srgbClr>
              </a:solidFill>
              <a:latin typeface="Francker Pro Condensed Light" panose="020B030604070404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6377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felt 6">
            <a:extLst>
              <a:ext uri="{FF2B5EF4-FFF2-40B4-BE49-F238E27FC236}">
                <a16:creationId xmlns:a16="http://schemas.microsoft.com/office/drawing/2014/main" id="{CBF75395-93FB-6A4A-929A-CDAF466FB0CE}"/>
              </a:ext>
            </a:extLst>
          </p:cNvPr>
          <p:cNvSpPr txBox="1"/>
          <p:nvPr/>
        </p:nvSpPr>
        <p:spPr>
          <a:xfrm rot="16200000">
            <a:off x="11238798" y="881940"/>
            <a:ext cx="1620454" cy="285948"/>
          </a:xfrm>
          <a:prstGeom prst="rect">
            <a:avLst/>
          </a:prstGeom>
          <a:noFill/>
          <a:ln w="28575">
            <a:noFill/>
          </a:ln>
          <a:effectLst>
            <a:softEdge rad="0"/>
          </a:effectLst>
        </p:spPr>
        <p:txBody>
          <a:bodyPr wrap="none" lIns="0" tIns="0" rIns="0" bIns="0" rtlCol="0" anchor="t" anchorCtr="0">
            <a:noAutofit/>
          </a:bodyPr>
          <a:lstStyle/>
          <a:p>
            <a:pPr lvl="0"/>
            <a:r>
              <a:rPr lang="da-DK" sz="1200" spc="10">
                <a:solidFill>
                  <a:schemeClr val="bg1">
                    <a:alpha val="30000"/>
                  </a:schemeClr>
                </a:solidFill>
                <a:latin typeface="Francker Pro Condensed Light" panose="020B0306040704040203" pitchFamily="34" charset="0"/>
              </a:rPr>
              <a:t>klubuddannelse Ungdom</a:t>
            </a:r>
          </a:p>
          <a:p>
            <a:pPr lvl="0"/>
            <a:endParaRPr lang="da-DK" sz="1200" spc="10" dirty="0">
              <a:solidFill>
                <a:schemeClr val="bg1">
                  <a:alpha val="30000"/>
                </a:schemeClr>
              </a:solidFill>
              <a:latin typeface="Francker Pro Condensed Light" panose="020B0306040704040203" pitchFamily="34" charset="0"/>
            </a:endParaRPr>
          </a:p>
        </p:txBody>
      </p:sp>
      <p:pic>
        <p:nvPicPr>
          <p:cNvPr id="6" name="Billede 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9070EF79-6039-BF48-92EC-A3FB3D6030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584" y="0"/>
            <a:ext cx="5581848" cy="6858000"/>
          </a:xfrm>
          <a:prstGeom prst="rect">
            <a:avLst/>
          </a:prstGeom>
        </p:spPr>
      </p:pic>
      <p:sp>
        <p:nvSpPr>
          <p:cNvPr id="14" name="Højrepil 13">
            <a:extLst>
              <a:ext uri="{FF2B5EF4-FFF2-40B4-BE49-F238E27FC236}">
                <a16:creationId xmlns:a16="http://schemas.microsoft.com/office/drawing/2014/main" id="{61F7D0F6-4BA6-7F46-99C7-1EB459274741}"/>
              </a:ext>
            </a:extLst>
          </p:cNvPr>
          <p:cNvSpPr/>
          <p:nvPr/>
        </p:nvSpPr>
        <p:spPr>
          <a:xfrm>
            <a:off x="1563624" y="4648962"/>
            <a:ext cx="6155436" cy="284988"/>
          </a:xfrm>
          <a:prstGeom prst="rightArrow">
            <a:avLst/>
          </a:prstGeom>
          <a:solidFill>
            <a:srgbClr val="0125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" name="Højrepil 14">
            <a:extLst>
              <a:ext uri="{FF2B5EF4-FFF2-40B4-BE49-F238E27FC236}">
                <a16:creationId xmlns:a16="http://schemas.microsoft.com/office/drawing/2014/main" id="{481FC238-7B29-DB44-84A4-2C15C9F6BA81}"/>
              </a:ext>
            </a:extLst>
          </p:cNvPr>
          <p:cNvSpPr/>
          <p:nvPr/>
        </p:nvSpPr>
        <p:spPr>
          <a:xfrm>
            <a:off x="2028726" y="1470660"/>
            <a:ext cx="5690334" cy="284988"/>
          </a:xfrm>
          <a:prstGeom prst="rightArrow">
            <a:avLst/>
          </a:prstGeom>
          <a:solidFill>
            <a:srgbClr val="0125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6" name="Højrepil 15">
            <a:extLst>
              <a:ext uri="{FF2B5EF4-FFF2-40B4-BE49-F238E27FC236}">
                <a16:creationId xmlns:a16="http://schemas.microsoft.com/office/drawing/2014/main" id="{A0B7B3B1-50F1-B547-903C-81A8B0F08587}"/>
              </a:ext>
            </a:extLst>
          </p:cNvPr>
          <p:cNvSpPr/>
          <p:nvPr/>
        </p:nvSpPr>
        <p:spPr>
          <a:xfrm>
            <a:off x="1698780" y="2991612"/>
            <a:ext cx="6020280" cy="284988"/>
          </a:xfrm>
          <a:prstGeom prst="rightArrow">
            <a:avLst/>
          </a:prstGeom>
          <a:solidFill>
            <a:srgbClr val="0125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7" name="Højrepil 16">
            <a:extLst>
              <a:ext uri="{FF2B5EF4-FFF2-40B4-BE49-F238E27FC236}">
                <a16:creationId xmlns:a16="http://schemas.microsoft.com/office/drawing/2014/main" id="{9670F064-D0CF-A54C-9BF1-9B3EB206F312}"/>
              </a:ext>
            </a:extLst>
          </p:cNvPr>
          <p:cNvSpPr/>
          <p:nvPr/>
        </p:nvSpPr>
        <p:spPr>
          <a:xfrm>
            <a:off x="2972562" y="5049012"/>
            <a:ext cx="4746498" cy="284988"/>
          </a:xfrm>
          <a:prstGeom prst="rightArrow">
            <a:avLst/>
          </a:prstGeom>
          <a:solidFill>
            <a:srgbClr val="0125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8" name="Højrepil 17">
            <a:extLst>
              <a:ext uri="{FF2B5EF4-FFF2-40B4-BE49-F238E27FC236}">
                <a16:creationId xmlns:a16="http://schemas.microsoft.com/office/drawing/2014/main" id="{4E52A0BA-B63B-9448-A93E-A03319911D41}"/>
              </a:ext>
            </a:extLst>
          </p:cNvPr>
          <p:cNvSpPr/>
          <p:nvPr/>
        </p:nvSpPr>
        <p:spPr>
          <a:xfrm>
            <a:off x="5213604" y="4038600"/>
            <a:ext cx="2505456" cy="284988"/>
          </a:xfrm>
          <a:prstGeom prst="rightArrow">
            <a:avLst/>
          </a:prstGeom>
          <a:solidFill>
            <a:srgbClr val="0125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9" name="Højrepil 18">
            <a:extLst>
              <a:ext uri="{FF2B5EF4-FFF2-40B4-BE49-F238E27FC236}">
                <a16:creationId xmlns:a16="http://schemas.microsoft.com/office/drawing/2014/main" id="{25745F1E-348C-D943-9A1C-B2F348C04818}"/>
              </a:ext>
            </a:extLst>
          </p:cNvPr>
          <p:cNvSpPr/>
          <p:nvPr/>
        </p:nvSpPr>
        <p:spPr>
          <a:xfrm>
            <a:off x="4892040" y="6268212"/>
            <a:ext cx="2827020" cy="284988"/>
          </a:xfrm>
          <a:prstGeom prst="rightArrow">
            <a:avLst/>
          </a:prstGeom>
          <a:solidFill>
            <a:srgbClr val="0125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0" name="Tekstfelt 19">
            <a:extLst>
              <a:ext uri="{FF2B5EF4-FFF2-40B4-BE49-F238E27FC236}">
                <a16:creationId xmlns:a16="http://schemas.microsoft.com/office/drawing/2014/main" id="{F68EAB11-1846-A94C-A3A8-43CE79332EBE}"/>
              </a:ext>
            </a:extLst>
          </p:cNvPr>
          <p:cNvSpPr txBox="1"/>
          <p:nvPr/>
        </p:nvSpPr>
        <p:spPr>
          <a:xfrm>
            <a:off x="8172085" y="2427732"/>
            <a:ext cx="3859331" cy="2363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da-DK" b="1" dirty="0">
                <a:solidFill>
                  <a:srgbClr val="012534"/>
                </a:solidFill>
                <a:latin typeface="Francker Pro Condensed Light" panose="020B0306040704040203" pitchFamily="34" charset="0"/>
              </a:rPr>
              <a:t>Nye forløb september 2022</a:t>
            </a:r>
          </a:p>
          <a:p>
            <a:pPr>
              <a:lnSpc>
                <a:spcPct val="90000"/>
              </a:lnSpc>
            </a:pPr>
            <a:r>
              <a:rPr lang="da-DK" dirty="0">
                <a:solidFill>
                  <a:srgbClr val="012534"/>
                </a:solidFill>
                <a:latin typeface="Francker Pro Condensed Light" panose="020B0306040704040203" pitchFamily="34" charset="0"/>
              </a:rPr>
              <a:t>10 måneders forløb</a:t>
            </a:r>
          </a:p>
          <a:p>
            <a:pPr>
              <a:lnSpc>
                <a:spcPct val="90000"/>
              </a:lnSpc>
            </a:pPr>
            <a:r>
              <a:rPr lang="da-DK" dirty="0">
                <a:solidFill>
                  <a:srgbClr val="012534"/>
                </a:solidFill>
                <a:latin typeface="Francker Pro Condensed Light" panose="020B0306040704040203" pitchFamily="34" charset="0"/>
              </a:rPr>
              <a:t>6 webinar</a:t>
            </a:r>
          </a:p>
          <a:p>
            <a:pPr>
              <a:lnSpc>
                <a:spcPct val="90000"/>
              </a:lnSpc>
            </a:pPr>
            <a:r>
              <a:rPr lang="da-DK" dirty="0">
                <a:solidFill>
                  <a:srgbClr val="012534"/>
                </a:solidFill>
                <a:latin typeface="Francker Pro Condensed Light" panose="020B0306040704040203" pitchFamily="34" charset="0"/>
              </a:rPr>
              <a:t>1 dag på vandet med praktiske øvelser</a:t>
            </a:r>
          </a:p>
          <a:p>
            <a:pPr>
              <a:lnSpc>
                <a:spcPct val="90000"/>
              </a:lnSpc>
            </a:pPr>
            <a:r>
              <a:rPr lang="da-DK" dirty="0">
                <a:solidFill>
                  <a:srgbClr val="012534"/>
                </a:solidFill>
                <a:latin typeface="Francker Pro Condensed Light" panose="020B0306040704040203" pitchFamily="34" charset="0"/>
              </a:rPr>
              <a:t>Direkte klubsparring</a:t>
            </a:r>
          </a:p>
          <a:p>
            <a:pPr>
              <a:lnSpc>
                <a:spcPct val="90000"/>
              </a:lnSpc>
            </a:pPr>
            <a:r>
              <a:rPr lang="da-DK" dirty="0">
                <a:solidFill>
                  <a:srgbClr val="012534"/>
                </a:solidFill>
                <a:latin typeface="Francker Pro Condensed Light" panose="020B0306040704040203" pitchFamily="34" charset="0"/>
              </a:rPr>
              <a:t>Netværk til sparring og spejling </a:t>
            </a:r>
          </a:p>
          <a:p>
            <a:pPr>
              <a:lnSpc>
                <a:spcPct val="90000"/>
              </a:lnSpc>
            </a:pPr>
            <a:r>
              <a:rPr lang="da-DK" dirty="0">
                <a:solidFill>
                  <a:srgbClr val="012534"/>
                </a:solidFill>
                <a:latin typeface="Francker Pro Condensed Light" panose="020B0306040704040203" pitchFamily="34" charset="0"/>
              </a:rPr>
              <a:t>Pris 4500 pr. klub</a:t>
            </a:r>
          </a:p>
          <a:p>
            <a:pPr>
              <a:lnSpc>
                <a:spcPct val="90000"/>
              </a:lnSpc>
            </a:pPr>
            <a:r>
              <a:rPr lang="da-DK" dirty="0">
                <a:solidFill>
                  <a:srgbClr val="012534"/>
                </a:solidFill>
                <a:latin typeface="Francker Pro Condensed Light" panose="020B0306040704040203" pitchFamily="34" charset="0"/>
              </a:rPr>
              <a:t>Nøglepersoner i ungdomsafdelingen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312275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9B6BB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kstfelt 26">
            <a:extLst>
              <a:ext uri="{FF2B5EF4-FFF2-40B4-BE49-F238E27FC236}">
                <a16:creationId xmlns:a16="http://schemas.microsoft.com/office/drawing/2014/main" id="{78574364-9219-D245-9C23-C6148FA8967B}"/>
              </a:ext>
            </a:extLst>
          </p:cNvPr>
          <p:cNvSpPr txBox="1"/>
          <p:nvPr/>
        </p:nvSpPr>
        <p:spPr>
          <a:xfrm>
            <a:off x="148855" y="1"/>
            <a:ext cx="3296093" cy="6857999"/>
          </a:xfrm>
          <a:prstGeom prst="rect">
            <a:avLst/>
          </a:prstGeom>
          <a:solidFill>
            <a:srgbClr val="89B6BB"/>
          </a:solidFill>
          <a:ln w="28575">
            <a:noFill/>
          </a:ln>
          <a:effectLst>
            <a:softEdge rad="0"/>
          </a:effectLst>
        </p:spPr>
        <p:txBody>
          <a:bodyPr wrap="none" lIns="180000" tIns="468000" rIns="72000" bIns="46800" rtlCol="0" anchor="t" anchorCtr="0">
            <a:noAutofit/>
          </a:bodyPr>
          <a:lstStyle/>
          <a:p>
            <a:pPr algn="ctr"/>
            <a:endParaRPr lang="da-DK" sz="1200" dirty="0">
              <a:solidFill>
                <a:schemeClr val="bg1"/>
              </a:solidFill>
              <a:latin typeface="Francker Pro Condensed Regular" panose="020B0506040704040203" pitchFamily="34" charset="0"/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9AF4CCC0-C9E8-DA4F-819F-BEECA8991F78}"/>
              </a:ext>
            </a:extLst>
          </p:cNvPr>
          <p:cNvSpPr/>
          <p:nvPr/>
        </p:nvSpPr>
        <p:spPr>
          <a:xfrm>
            <a:off x="0" y="0"/>
            <a:ext cx="148856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15" name="Billede 14">
            <a:extLst>
              <a:ext uri="{FF2B5EF4-FFF2-40B4-BE49-F238E27FC236}">
                <a16:creationId xmlns:a16="http://schemas.microsoft.com/office/drawing/2014/main" id="{1223812D-884A-8F48-ADF5-2AB1318374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232" y="6064701"/>
            <a:ext cx="1732695" cy="524153"/>
          </a:xfrm>
          <a:prstGeom prst="rect">
            <a:avLst/>
          </a:prstGeom>
        </p:spPr>
      </p:pic>
      <p:sp>
        <p:nvSpPr>
          <p:cNvPr id="29" name="Tekstfelt 28">
            <a:extLst>
              <a:ext uri="{FF2B5EF4-FFF2-40B4-BE49-F238E27FC236}">
                <a16:creationId xmlns:a16="http://schemas.microsoft.com/office/drawing/2014/main" id="{BD5D7A7D-4883-F741-8ECC-28003E1A1569}"/>
              </a:ext>
            </a:extLst>
          </p:cNvPr>
          <p:cNvSpPr txBox="1"/>
          <p:nvPr/>
        </p:nvSpPr>
        <p:spPr>
          <a:xfrm rot="16200000">
            <a:off x="11029008" y="785016"/>
            <a:ext cx="1966884" cy="285948"/>
          </a:xfrm>
          <a:prstGeom prst="rect">
            <a:avLst/>
          </a:prstGeom>
          <a:noFill/>
          <a:ln w="28575">
            <a:noFill/>
          </a:ln>
          <a:effectLst>
            <a:softEdge rad="0"/>
          </a:effectLst>
        </p:spPr>
        <p:txBody>
          <a:bodyPr wrap="none" lIns="0" tIns="0" rIns="0" bIns="0" rtlCol="0" anchor="t" anchorCtr="0">
            <a:noAutofit/>
          </a:bodyPr>
          <a:lstStyle/>
          <a:p>
            <a:pPr lvl="0"/>
            <a:r>
              <a:rPr lang="da-DK" sz="1200" spc="10" dirty="0">
                <a:solidFill>
                  <a:srgbClr val="012534">
                    <a:alpha val="30000"/>
                  </a:srgbClr>
                </a:solidFill>
                <a:latin typeface="Francker Pro Condensed Light" panose="020B0306040704040203" pitchFamily="34" charset="0"/>
              </a:rPr>
              <a:t>Børne- og ungdomspolitik</a:t>
            </a:r>
          </a:p>
          <a:p>
            <a:pPr lvl="0"/>
            <a:endParaRPr lang="da-DK" sz="1200" spc="10" dirty="0">
              <a:solidFill>
                <a:srgbClr val="012534">
                  <a:alpha val="30000"/>
                </a:srgbClr>
              </a:solidFill>
              <a:latin typeface="Francker Pro Condensed Light" panose="020B0306040704040203" pitchFamily="34" charset="0"/>
            </a:endParaRPr>
          </a:p>
        </p:txBody>
      </p:sp>
      <p:pic>
        <p:nvPicPr>
          <p:cNvPr id="18" name="Billede 17">
            <a:extLst>
              <a:ext uri="{FF2B5EF4-FFF2-40B4-BE49-F238E27FC236}">
                <a16:creationId xmlns:a16="http://schemas.microsoft.com/office/drawing/2014/main" id="{ADE3BB9E-6BF9-8B49-B87A-7F25FB1874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437" t="16320" r="26763" b="12008"/>
          <a:stretch/>
        </p:blipFill>
        <p:spPr>
          <a:xfrm>
            <a:off x="491232" y="3174862"/>
            <a:ext cx="2392382" cy="2371411"/>
          </a:xfrm>
          <a:prstGeom prst="rect">
            <a:avLst/>
          </a:prstGeom>
        </p:spPr>
      </p:pic>
      <p:sp>
        <p:nvSpPr>
          <p:cNvPr id="19" name="Ellipse 18">
            <a:extLst>
              <a:ext uri="{FF2B5EF4-FFF2-40B4-BE49-F238E27FC236}">
                <a16:creationId xmlns:a16="http://schemas.microsoft.com/office/drawing/2014/main" id="{AF6BE713-37DC-9048-912A-DC5C8056BC03}"/>
              </a:ext>
            </a:extLst>
          </p:cNvPr>
          <p:cNvSpPr/>
          <p:nvPr/>
        </p:nvSpPr>
        <p:spPr>
          <a:xfrm>
            <a:off x="6910223" y="152215"/>
            <a:ext cx="4987214" cy="1551550"/>
          </a:xfrm>
          <a:prstGeom prst="ellipse">
            <a:avLst/>
          </a:prstGeom>
          <a:solidFill>
            <a:srgbClr val="012534">
              <a:alpha val="4985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C6875E08-69DC-194E-A9FA-09021F177618}"/>
              </a:ext>
            </a:extLst>
          </p:cNvPr>
          <p:cNvSpPr/>
          <p:nvPr/>
        </p:nvSpPr>
        <p:spPr>
          <a:xfrm>
            <a:off x="3561814" y="1469036"/>
            <a:ext cx="5603076" cy="1670410"/>
          </a:xfrm>
          <a:prstGeom prst="ellipse">
            <a:avLst/>
          </a:prstGeom>
          <a:solidFill>
            <a:srgbClr val="012534">
              <a:alpha val="4985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B822E811-D376-C346-92EF-9928293D983B}"/>
              </a:ext>
            </a:extLst>
          </p:cNvPr>
          <p:cNvSpPr/>
          <p:nvPr/>
        </p:nvSpPr>
        <p:spPr>
          <a:xfrm>
            <a:off x="6538056" y="3174862"/>
            <a:ext cx="5474394" cy="1768272"/>
          </a:xfrm>
          <a:prstGeom prst="ellipse">
            <a:avLst/>
          </a:prstGeom>
          <a:solidFill>
            <a:srgbClr val="012534">
              <a:alpha val="4985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C34C63D7-E8AC-3D40-994A-E1D8BA12EF69}"/>
              </a:ext>
            </a:extLst>
          </p:cNvPr>
          <p:cNvSpPr/>
          <p:nvPr/>
        </p:nvSpPr>
        <p:spPr>
          <a:xfrm>
            <a:off x="3626155" y="4897067"/>
            <a:ext cx="5474394" cy="1788325"/>
          </a:xfrm>
          <a:prstGeom prst="ellipse">
            <a:avLst/>
          </a:prstGeom>
          <a:solidFill>
            <a:srgbClr val="012534">
              <a:alpha val="4985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4" name="Tekstfelt 23">
            <a:extLst>
              <a:ext uri="{FF2B5EF4-FFF2-40B4-BE49-F238E27FC236}">
                <a16:creationId xmlns:a16="http://schemas.microsoft.com/office/drawing/2014/main" id="{92AEF4FF-A2BE-5A4E-AE00-FF71884F2577}"/>
              </a:ext>
            </a:extLst>
          </p:cNvPr>
          <p:cNvSpPr txBox="1"/>
          <p:nvPr/>
        </p:nvSpPr>
        <p:spPr>
          <a:xfrm>
            <a:off x="6978180" y="503436"/>
            <a:ext cx="4987214" cy="120032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da-DK" sz="2400" dirty="0">
                <a:solidFill>
                  <a:schemeClr val="bg1"/>
                </a:solidFill>
                <a:latin typeface="Francker Pro Condensed Regular" panose="020B0506040704040203" pitchFamily="34" charset="0"/>
              </a:rPr>
              <a:t>Klubkonsulent Henrik Tang Kristensen</a:t>
            </a:r>
          </a:p>
          <a:p>
            <a:pPr algn="ctr"/>
            <a:r>
              <a:rPr lang="da-DK" sz="2400" dirty="0">
                <a:solidFill>
                  <a:schemeClr val="bg1"/>
                </a:solidFill>
                <a:latin typeface="Francker Pro Condensed Regular" panose="020B0506040704040203" pitchFamily="34" charset="0"/>
                <a:hlinkClick r:id="rId4"/>
              </a:rPr>
              <a:t>Henrik@sejlsport.dk</a:t>
            </a:r>
            <a:endParaRPr lang="da-DK" sz="2400" dirty="0">
              <a:solidFill>
                <a:schemeClr val="bg1"/>
              </a:solidFill>
              <a:latin typeface="Francker Pro Condensed Regular" panose="020B0506040704040203" pitchFamily="34" charset="0"/>
            </a:endParaRPr>
          </a:p>
          <a:p>
            <a:pPr algn="ctr"/>
            <a:r>
              <a:rPr lang="da-DK" sz="2400" dirty="0">
                <a:solidFill>
                  <a:schemeClr val="bg1"/>
                </a:solidFill>
                <a:latin typeface="Francker Pro Condensed Regular" panose="020B0506040704040203" pitchFamily="34" charset="0"/>
              </a:rPr>
              <a:t>21685090</a:t>
            </a:r>
          </a:p>
        </p:txBody>
      </p:sp>
      <p:sp>
        <p:nvSpPr>
          <p:cNvPr id="25" name="Tekstfelt 24">
            <a:extLst>
              <a:ext uri="{FF2B5EF4-FFF2-40B4-BE49-F238E27FC236}">
                <a16:creationId xmlns:a16="http://schemas.microsoft.com/office/drawing/2014/main" id="{A7543C35-3011-BD4C-AB6F-8552E5388DAA}"/>
              </a:ext>
            </a:extLst>
          </p:cNvPr>
          <p:cNvSpPr txBox="1"/>
          <p:nvPr/>
        </p:nvSpPr>
        <p:spPr>
          <a:xfrm>
            <a:off x="3964760" y="5546273"/>
            <a:ext cx="4987214" cy="46166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da-DK" sz="2400" dirty="0">
                <a:solidFill>
                  <a:schemeClr val="bg1"/>
                </a:solidFill>
                <a:latin typeface="Francker Pro Condensed Regular" panose="020B0506040704040203" pitchFamily="34" charset="0"/>
              </a:rPr>
              <a:t>Bestyrelsesmedlem Ditte Juul</a:t>
            </a:r>
          </a:p>
        </p:txBody>
      </p:sp>
      <p:sp>
        <p:nvSpPr>
          <p:cNvPr id="26" name="Tekstfelt 25">
            <a:extLst>
              <a:ext uri="{FF2B5EF4-FFF2-40B4-BE49-F238E27FC236}">
                <a16:creationId xmlns:a16="http://schemas.microsoft.com/office/drawing/2014/main" id="{D95334E0-4F19-0B46-AE6A-34B714BEAB69}"/>
              </a:ext>
            </a:extLst>
          </p:cNvPr>
          <p:cNvSpPr txBox="1"/>
          <p:nvPr/>
        </p:nvSpPr>
        <p:spPr>
          <a:xfrm>
            <a:off x="3751844" y="1911432"/>
            <a:ext cx="5413046" cy="120032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da-DK" sz="2400" dirty="0">
                <a:solidFill>
                  <a:schemeClr val="bg1"/>
                </a:solidFill>
                <a:latin typeface="Francker Pro Condensed Regular" panose="020B0506040704040203" pitchFamily="34" charset="0"/>
              </a:rPr>
              <a:t>Klubkonsulent Ingeborg Stenbæk Madsen</a:t>
            </a:r>
          </a:p>
          <a:p>
            <a:pPr algn="ctr"/>
            <a:r>
              <a:rPr lang="da-DK" sz="2400" dirty="0">
                <a:solidFill>
                  <a:schemeClr val="bg1"/>
                </a:solidFill>
                <a:latin typeface="Francker Pro Condensed Regular" panose="020B0506040704040203" pitchFamily="34" charset="0"/>
                <a:hlinkClick r:id="rId5"/>
              </a:rPr>
              <a:t>Ingeborg@sejlsport.dk</a:t>
            </a:r>
            <a:endParaRPr lang="da-DK" sz="2400" dirty="0">
              <a:solidFill>
                <a:schemeClr val="bg1"/>
              </a:solidFill>
              <a:latin typeface="Francker Pro Condensed Regular" panose="020B0506040704040203" pitchFamily="34" charset="0"/>
            </a:endParaRPr>
          </a:p>
          <a:p>
            <a:pPr algn="ctr"/>
            <a:r>
              <a:rPr lang="da-DK" sz="2400" dirty="0">
                <a:solidFill>
                  <a:schemeClr val="bg1"/>
                </a:solidFill>
                <a:latin typeface="Francker Pro Condensed Regular" panose="020B0506040704040203" pitchFamily="34" charset="0"/>
              </a:rPr>
              <a:t>53514803</a:t>
            </a:r>
          </a:p>
        </p:txBody>
      </p:sp>
      <p:sp>
        <p:nvSpPr>
          <p:cNvPr id="28" name="Tekstfelt 27">
            <a:extLst>
              <a:ext uri="{FF2B5EF4-FFF2-40B4-BE49-F238E27FC236}">
                <a16:creationId xmlns:a16="http://schemas.microsoft.com/office/drawing/2014/main" id="{1C35948A-06D0-2C41-93A5-165EB543492B}"/>
              </a:ext>
            </a:extLst>
          </p:cNvPr>
          <p:cNvSpPr txBox="1"/>
          <p:nvPr/>
        </p:nvSpPr>
        <p:spPr>
          <a:xfrm>
            <a:off x="6882262" y="3363532"/>
            <a:ext cx="4987214" cy="156966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da-DK" sz="2400" dirty="0">
                <a:solidFill>
                  <a:schemeClr val="bg1"/>
                </a:solidFill>
                <a:latin typeface="Francker Pro Condensed Regular" panose="020B0506040704040203" pitchFamily="34" charset="0"/>
              </a:rPr>
              <a:t>Konsulent for træneruddannelser Kristina Dannefer</a:t>
            </a:r>
          </a:p>
          <a:p>
            <a:pPr algn="ctr"/>
            <a:r>
              <a:rPr lang="da-DK" sz="2400" dirty="0">
                <a:solidFill>
                  <a:schemeClr val="bg1"/>
                </a:solidFill>
                <a:latin typeface="Francker Pro Condensed Regular" panose="020B0506040704040203" pitchFamily="34" charset="0"/>
                <a:hlinkClick r:id="rId6"/>
              </a:rPr>
              <a:t>Kristina@sejlsport.dk</a:t>
            </a:r>
            <a:endParaRPr lang="da-DK" sz="2400" dirty="0">
              <a:solidFill>
                <a:schemeClr val="bg1"/>
              </a:solidFill>
              <a:latin typeface="Francker Pro Condensed Regular" panose="020B0506040704040203" pitchFamily="34" charset="0"/>
            </a:endParaRPr>
          </a:p>
          <a:p>
            <a:pPr algn="ctr"/>
            <a:r>
              <a:rPr lang="da-DK" sz="2400" dirty="0">
                <a:solidFill>
                  <a:schemeClr val="bg1"/>
                </a:solidFill>
                <a:latin typeface="Francker Pro Condensed Regular" panose="020B0506040704040203" pitchFamily="34" charset="0"/>
              </a:rPr>
              <a:t>21737247</a:t>
            </a:r>
          </a:p>
        </p:txBody>
      </p:sp>
      <p:sp>
        <p:nvSpPr>
          <p:cNvPr id="16" name="Tekstfelt 15">
            <a:extLst>
              <a:ext uri="{FF2B5EF4-FFF2-40B4-BE49-F238E27FC236}">
                <a16:creationId xmlns:a16="http://schemas.microsoft.com/office/drawing/2014/main" id="{1C29CF2E-08CE-3F49-8226-F4DF35A8BA74}"/>
              </a:ext>
            </a:extLst>
          </p:cNvPr>
          <p:cNvSpPr txBox="1"/>
          <p:nvPr/>
        </p:nvSpPr>
        <p:spPr>
          <a:xfrm>
            <a:off x="351298" y="2650096"/>
            <a:ext cx="2688224" cy="46166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da-DK" sz="2400" dirty="0">
                <a:solidFill>
                  <a:schemeClr val="bg1"/>
                </a:solidFill>
                <a:latin typeface="Francker Pro Condensed Regular" panose="020B0506040704040203" pitchFamily="34" charset="0"/>
              </a:rPr>
              <a:t>Klubuddannelse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83AB4417-3F16-B246-BFEF-9FADCB5657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2910" y="526613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132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9B6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Ellipse 32">
            <a:extLst>
              <a:ext uri="{FF2B5EF4-FFF2-40B4-BE49-F238E27FC236}">
                <a16:creationId xmlns:a16="http://schemas.microsoft.com/office/drawing/2014/main" id="{6C1DC5DC-5722-784D-A7CA-1CAA3C48A52E}"/>
              </a:ext>
            </a:extLst>
          </p:cNvPr>
          <p:cNvSpPr/>
          <p:nvPr/>
        </p:nvSpPr>
        <p:spPr>
          <a:xfrm>
            <a:off x="-2667746" y="-756668"/>
            <a:ext cx="8671423" cy="6373704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51" name="Lige forbindelse 50">
            <a:extLst>
              <a:ext uri="{FF2B5EF4-FFF2-40B4-BE49-F238E27FC236}">
                <a16:creationId xmlns:a16="http://schemas.microsoft.com/office/drawing/2014/main" id="{01824B05-57EA-F54A-910B-9247C951F850}"/>
              </a:ext>
            </a:extLst>
          </p:cNvPr>
          <p:cNvCxnSpPr>
            <a:cxnSpLocks/>
          </p:cNvCxnSpPr>
          <p:nvPr/>
        </p:nvCxnSpPr>
        <p:spPr>
          <a:xfrm>
            <a:off x="9438640" y="1242731"/>
            <a:ext cx="1706880" cy="0"/>
          </a:xfrm>
          <a:prstGeom prst="line">
            <a:avLst/>
          </a:prstGeom>
          <a:ln w="12700" cap="rnd" cmpd="sng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Lige forbindelse 4">
            <a:extLst>
              <a:ext uri="{FF2B5EF4-FFF2-40B4-BE49-F238E27FC236}">
                <a16:creationId xmlns:a16="http://schemas.microsoft.com/office/drawing/2014/main" id="{73F153CE-6AED-C542-AC0A-EC0A6808D104}"/>
              </a:ext>
            </a:extLst>
          </p:cNvPr>
          <p:cNvCxnSpPr>
            <a:cxnSpLocks/>
          </p:cNvCxnSpPr>
          <p:nvPr/>
        </p:nvCxnSpPr>
        <p:spPr>
          <a:xfrm>
            <a:off x="9763760" y="6174438"/>
            <a:ext cx="1381760" cy="0"/>
          </a:xfrm>
          <a:prstGeom prst="line">
            <a:avLst/>
          </a:prstGeom>
          <a:ln w="12700" cap="rnd" cmpd="sng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kstfelt 17">
            <a:extLst>
              <a:ext uri="{FF2B5EF4-FFF2-40B4-BE49-F238E27FC236}">
                <a16:creationId xmlns:a16="http://schemas.microsoft.com/office/drawing/2014/main" id="{16F91532-DC0B-2746-8ADD-908F16EEAE22}"/>
              </a:ext>
            </a:extLst>
          </p:cNvPr>
          <p:cNvSpPr txBox="1"/>
          <p:nvPr/>
        </p:nvSpPr>
        <p:spPr>
          <a:xfrm>
            <a:off x="538509" y="828789"/>
            <a:ext cx="5165137" cy="4140364"/>
          </a:xfrm>
          <a:prstGeom prst="rect">
            <a:avLst/>
          </a:prstGeom>
          <a:noFill/>
          <a:ln w="28575">
            <a:noFill/>
          </a:ln>
          <a:effectLst>
            <a:softEdge rad="12700"/>
          </a:effectLst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da-DK" sz="3600" dirty="0">
                <a:solidFill>
                  <a:srgbClr val="012534"/>
                </a:solidFill>
                <a:latin typeface="Francker Pro Condensed Regular" panose="020B0506040704040203" pitchFamily="34" charset="0"/>
              </a:rPr>
              <a:t>Børne- og ungdomspolitik</a:t>
            </a:r>
          </a:p>
          <a:p>
            <a:pPr>
              <a:lnSpc>
                <a:spcPct val="110000"/>
              </a:lnSpc>
            </a:pPr>
            <a:endParaRPr lang="da-DK" sz="1200" dirty="0">
              <a:solidFill>
                <a:srgbClr val="012534"/>
              </a:solidFill>
              <a:latin typeface="Francker Pro Condensed Light" panose="020B0306040704040203" pitchFamily="34" charset="0"/>
            </a:endParaRPr>
          </a:p>
          <a:p>
            <a:pPr>
              <a:lnSpc>
                <a:spcPct val="110000"/>
              </a:lnSpc>
            </a:pPr>
            <a:r>
              <a:rPr lang="da-DK" sz="1600" dirty="0">
                <a:solidFill>
                  <a:srgbClr val="012534"/>
                </a:solidFill>
                <a:latin typeface="Francker Pro Condensed Light" panose="020B0306040704040203" pitchFamily="34" charset="0"/>
              </a:rPr>
              <a:t>Dansk Sejlunion arbejder aktivt for, at børn og unge har muligheder for et langt liv beriget med sejlsport.</a:t>
            </a:r>
          </a:p>
          <a:p>
            <a:pPr>
              <a:lnSpc>
                <a:spcPct val="110000"/>
              </a:lnSpc>
            </a:pPr>
            <a:endParaRPr lang="da-DK" sz="1600" dirty="0">
              <a:solidFill>
                <a:srgbClr val="012534"/>
              </a:solidFill>
              <a:latin typeface="Francker Pro Condensed Light" panose="020B0306040704040203" pitchFamily="34" charset="0"/>
            </a:endParaRPr>
          </a:p>
          <a:p>
            <a:pPr>
              <a:lnSpc>
                <a:spcPct val="110000"/>
              </a:lnSpc>
            </a:pPr>
            <a:r>
              <a:rPr lang="da-DK" sz="1600" dirty="0">
                <a:solidFill>
                  <a:srgbClr val="012534"/>
                </a:solidFill>
                <a:latin typeface="Francker Pro Condensed Light" panose="020B0306040704040203" pitchFamily="34" charset="0"/>
              </a:rPr>
              <a:t>Vi vil tiltrække børn og unge til alle sejlsportens discipliner med adventure-oplevelser læring, leg og konkurrence og understøtte attraktive tilbud for alle sejlere.</a:t>
            </a:r>
          </a:p>
          <a:p>
            <a:pPr>
              <a:lnSpc>
                <a:spcPct val="110000"/>
              </a:lnSpc>
            </a:pPr>
            <a:endParaRPr lang="da-DK" sz="1600" dirty="0">
              <a:solidFill>
                <a:srgbClr val="012534"/>
              </a:solidFill>
              <a:latin typeface="Francker Pro Condensed Light" panose="020B0306040704040203" pitchFamily="34" charset="0"/>
            </a:endParaRP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a-DK" sz="1600" dirty="0">
                <a:solidFill>
                  <a:srgbClr val="012534"/>
                </a:solidFill>
                <a:latin typeface="Francker Pro Condensed Light" panose="020B0306040704040203" pitchFamily="34" charset="0"/>
              </a:rPr>
              <a:t>Lysten skal komme fra hjertet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a-DK" sz="1600" dirty="0">
                <a:solidFill>
                  <a:srgbClr val="012534"/>
                </a:solidFill>
                <a:latin typeface="Francker Pro Condensed Light" panose="020B0306040704040203" pitchFamily="34" charset="0"/>
              </a:rPr>
              <a:t>Nysgerrighed er den drivende kraft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a-DK" sz="1600" dirty="0">
                <a:solidFill>
                  <a:srgbClr val="012534"/>
                </a:solidFill>
                <a:latin typeface="Francker Pro Condensed Light" panose="020B0306040704040203" pitchFamily="34" charset="0"/>
              </a:rPr>
              <a:t>Alle skal kunne finde en plads i sejlsporten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da-DK" sz="1400" dirty="0">
              <a:solidFill>
                <a:srgbClr val="012534"/>
              </a:solidFill>
              <a:latin typeface="Francker Pro Condensed Light" panose="020B0306040704040203" pitchFamily="34" charset="0"/>
            </a:endParaRP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A17C2029-7E00-3D49-AF85-99B0432BA4E0}"/>
              </a:ext>
            </a:extLst>
          </p:cNvPr>
          <p:cNvSpPr txBox="1"/>
          <p:nvPr/>
        </p:nvSpPr>
        <p:spPr>
          <a:xfrm>
            <a:off x="6466267" y="794077"/>
            <a:ext cx="3222375" cy="553998"/>
          </a:xfrm>
          <a:prstGeom prst="rect">
            <a:avLst/>
          </a:prstGeom>
          <a:noFill/>
          <a:ln w="28575">
            <a:noFill/>
          </a:ln>
          <a:effectLst>
            <a:softEdge rad="0"/>
          </a:effectLst>
        </p:spPr>
        <p:txBody>
          <a:bodyPr wrap="square" lIns="0" tIns="0" rIns="0" bIns="0" rtlCol="0" anchor="t" anchorCtr="0">
            <a:spAutoFit/>
          </a:bodyPr>
          <a:lstStyle/>
          <a:p>
            <a:pPr lvl="0"/>
            <a:r>
              <a:rPr lang="da-DK" sz="1200" dirty="0">
                <a:solidFill>
                  <a:srgbClr val="012534"/>
                </a:solidFill>
                <a:latin typeface="Francker Pro Condensed Light" panose="020B0306040704040203" pitchFamily="34" charset="0"/>
              </a:rPr>
              <a:t>Børn og unge skal</a:t>
            </a:r>
          </a:p>
          <a:p>
            <a:r>
              <a:rPr lang="da-DK" sz="2400" dirty="0">
                <a:solidFill>
                  <a:schemeClr val="bg1"/>
                </a:solidFill>
                <a:latin typeface="Francker Pro Condensed Light" panose="020B0306040704040203" pitchFamily="34" charset="0"/>
              </a:rPr>
              <a:t>Opleve trygge rammer 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65F3E366-6D41-1E40-BAD5-982B7C8FFE80}"/>
              </a:ext>
            </a:extLst>
          </p:cNvPr>
          <p:cNvSpPr txBox="1"/>
          <p:nvPr/>
        </p:nvSpPr>
        <p:spPr>
          <a:xfrm>
            <a:off x="6466267" y="1615677"/>
            <a:ext cx="4465362" cy="553998"/>
          </a:xfrm>
          <a:prstGeom prst="rect">
            <a:avLst/>
          </a:prstGeom>
          <a:noFill/>
          <a:ln w="28575">
            <a:noFill/>
          </a:ln>
          <a:effectLst>
            <a:softEdge rad="0"/>
          </a:effectLst>
        </p:spPr>
        <p:txBody>
          <a:bodyPr wrap="square" lIns="0" tIns="0" rIns="0" bIns="0" rtlCol="0" anchor="t" anchorCtr="0">
            <a:spAutoFit/>
          </a:bodyPr>
          <a:lstStyle/>
          <a:p>
            <a:pPr lvl="0"/>
            <a:r>
              <a:rPr lang="da-DK" sz="1200" dirty="0">
                <a:solidFill>
                  <a:srgbClr val="012534"/>
                </a:solidFill>
                <a:latin typeface="Francker Pro Condensed Light" panose="020B0306040704040203" pitchFamily="34" charset="0"/>
              </a:rPr>
              <a:t>Børn og unge skal </a:t>
            </a:r>
          </a:p>
          <a:p>
            <a:r>
              <a:rPr lang="da-DK" sz="2400" dirty="0">
                <a:solidFill>
                  <a:schemeClr val="bg1"/>
                </a:solidFill>
                <a:latin typeface="Francker Pro Condensed Light" panose="020B0306040704040203" pitchFamily="34" charset="0"/>
              </a:rPr>
              <a:t>Lære om bevægelse og sundhed</a:t>
            </a:r>
            <a:endParaRPr lang="da-DK" sz="3200" dirty="0">
              <a:solidFill>
                <a:schemeClr val="bg1"/>
              </a:solidFill>
              <a:latin typeface="Francker Pro Condensed Medium" panose="020B0504040704040203" pitchFamily="34" charset="77"/>
            </a:endParaRPr>
          </a:p>
        </p:txBody>
      </p:sp>
      <p:sp>
        <p:nvSpPr>
          <p:cNvPr id="19" name="Tekstfelt 18">
            <a:extLst>
              <a:ext uri="{FF2B5EF4-FFF2-40B4-BE49-F238E27FC236}">
                <a16:creationId xmlns:a16="http://schemas.microsoft.com/office/drawing/2014/main" id="{E333ADB0-C854-DC4E-A62F-91DD4C79B129}"/>
              </a:ext>
            </a:extLst>
          </p:cNvPr>
          <p:cNvSpPr txBox="1"/>
          <p:nvPr/>
        </p:nvSpPr>
        <p:spPr>
          <a:xfrm>
            <a:off x="6466267" y="4080477"/>
            <a:ext cx="2634355" cy="553998"/>
          </a:xfrm>
          <a:prstGeom prst="rect">
            <a:avLst/>
          </a:prstGeom>
          <a:noFill/>
          <a:ln w="28575">
            <a:noFill/>
          </a:ln>
          <a:effectLst>
            <a:softEdge rad="0"/>
          </a:effectLst>
        </p:spPr>
        <p:txBody>
          <a:bodyPr wrap="square" lIns="0" tIns="0" rIns="0" bIns="0" rtlCol="0" anchor="t" anchorCtr="0">
            <a:spAutoFit/>
          </a:bodyPr>
          <a:lstStyle/>
          <a:p>
            <a:pPr lvl="0"/>
            <a:r>
              <a:rPr lang="da-DK" sz="1200" dirty="0">
                <a:solidFill>
                  <a:srgbClr val="012534"/>
                </a:solidFill>
                <a:latin typeface="Francker Pro Condensed Light" panose="020B0306040704040203" pitchFamily="34" charset="0"/>
              </a:rPr>
              <a:t>Børn og unge skal </a:t>
            </a:r>
          </a:p>
          <a:p>
            <a:r>
              <a:rPr lang="da-DK" sz="2400" dirty="0">
                <a:solidFill>
                  <a:schemeClr val="bg1"/>
                </a:solidFill>
                <a:latin typeface="Francker Pro Condensed Light" panose="020B0306040704040203" pitchFamily="34" charset="0"/>
              </a:rPr>
              <a:t>Forstå fair sejlads</a:t>
            </a: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9841D850-262D-6349-8E4F-D8597A5D0B2A}"/>
              </a:ext>
            </a:extLst>
          </p:cNvPr>
          <p:cNvSpPr txBox="1"/>
          <p:nvPr/>
        </p:nvSpPr>
        <p:spPr>
          <a:xfrm>
            <a:off x="6466267" y="5723679"/>
            <a:ext cx="3218830" cy="553998"/>
          </a:xfrm>
          <a:prstGeom prst="rect">
            <a:avLst/>
          </a:prstGeom>
          <a:noFill/>
          <a:ln w="28575">
            <a:noFill/>
          </a:ln>
          <a:effectLst>
            <a:softEdge rad="0"/>
          </a:effectLst>
        </p:spPr>
        <p:txBody>
          <a:bodyPr wrap="none" lIns="0" tIns="0" rIns="0" bIns="0" rtlCol="0" anchor="t" anchorCtr="0">
            <a:spAutoFit/>
          </a:bodyPr>
          <a:lstStyle/>
          <a:p>
            <a:pPr lvl="0"/>
            <a:r>
              <a:rPr lang="da-DK" sz="1200" dirty="0">
                <a:solidFill>
                  <a:srgbClr val="012534"/>
                </a:solidFill>
                <a:latin typeface="Francker Pro Condensed Light" panose="020B0306040704040203" pitchFamily="34" charset="0"/>
              </a:rPr>
              <a:t>Børn og unge skal </a:t>
            </a:r>
          </a:p>
          <a:p>
            <a:r>
              <a:rPr lang="da-DK" sz="2400" dirty="0">
                <a:solidFill>
                  <a:schemeClr val="bg1"/>
                </a:solidFill>
                <a:latin typeface="Francker Pro Condensed Light" panose="020B0306040704040203" pitchFamily="34" charset="0"/>
              </a:rPr>
              <a:t>Have adgang til materiel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3384A11E-6E90-6544-8C52-3BDE03CF6237}"/>
              </a:ext>
            </a:extLst>
          </p:cNvPr>
          <p:cNvSpPr txBox="1"/>
          <p:nvPr/>
        </p:nvSpPr>
        <p:spPr>
          <a:xfrm>
            <a:off x="6466267" y="4902077"/>
            <a:ext cx="3956211" cy="553998"/>
          </a:xfrm>
          <a:prstGeom prst="rect">
            <a:avLst/>
          </a:prstGeom>
          <a:noFill/>
          <a:ln w="28575">
            <a:noFill/>
          </a:ln>
          <a:effectLst>
            <a:softEdge rad="0"/>
          </a:effectLst>
        </p:spPr>
        <p:txBody>
          <a:bodyPr wrap="none" lIns="0" tIns="0" rIns="0" bIns="0" rtlCol="0" anchor="t" anchorCtr="0">
            <a:spAutoFit/>
          </a:bodyPr>
          <a:lstStyle/>
          <a:p>
            <a:pPr lvl="0"/>
            <a:r>
              <a:rPr lang="da-DK" sz="1200" dirty="0">
                <a:solidFill>
                  <a:srgbClr val="012534"/>
                </a:solidFill>
                <a:latin typeface="Francker Pro Condensed Light" panose="020B0306040704040203" pitchFamily="34" charset="0"/>
              </a:rPr>
              <a:t>Børn og unge skal </a:t>
            </a:r>
          </a:p>
          <a:p>
            <a:r>
              <a:rPr lang="da-DK" sz="2400" dirty="0">
                <a:solidFill>
                  <a:schemeClr val="bg1"/>
                </a:solidFill>
                <a:latin typeface="Francker Pro Condensed Light" panose="020B0306040704040203" pitchFamily="34" charset="0"/>
              </a:rPr>
              <a:t>Opleve og respektere naturen</a:t>
            </a:r>
          </a:p>
        </p:txBody>
      </p:sp>
      <p:sp>
        <p:nvSpPr>
          <p:cNvPr id="40" name="Tekstfelt 39">
            <a:extLst>
              <a:ext uri="{FF2B5EF4-FFF2-40B4-BE49-F238E27FC236}">
                <a16:creationId xmlns:a16="http://schemas.microsoft.com/office/drawing/2014/main" id="{07CC2878-1640-9148-A42C-C59674C412E4}"/>
              </a:ext>
            </a:extLst>
          </p:cNvPr>
          <p:cNvSpPr txBox="1"/>
          <p:nvPr/>
        </p:nvSpPr>
        <p:spPr>
          <a:xfrm>
            <a:off x="6466267" y="2437277"/>
            <a:ext cx="4016187" cy="553998"/>
          </a:xfrm>
          <a:prstGeom prst="rect">
            <a:avLst/>
          </a:prstGeom>
          <a:noFill/>
          <a:ln w="28575">
            <a:noFill/>
          </a:ln>
          <a:effectLst>
            <a:softEdge rad="0"/>
          </a:effectLst>
        </p:spPr>
        <p:txBody>
          <a:bodyPr wrap="square" lIns="0" tIns="0" rIns="0" bIns="0" rtlCol="0" anchor="t" anchorCtr="0">
            <a:spAutoFit/>
          </a:bodyPr>
          <a:lstStyle/>
          <a:p>
            <a:pPr lvl="0"/>
            <a:r>
              <a:rPr lang="da-DK" sz="1200" dirty="0">
                <a:solidFill>
                  <a:srgbClr val="012534"/>
                </a:solidFill>
                <a:latin typeface="Francker Pro Condensed Light" panose="020B0306040704040203" pitchFamily="34" charset="0"/>
              </a:rPr>
              <a:t>Børn og unge skal </a:t>
            </a:r>
          </a:p>
          <a:p>
            <a:r>
              <a:rPr lang="da-DK" sz="2400" dirty="0">
                <a:solidFill>
                  <a:schemeClr val="bg1"/>
                </a:solidFill>
                <a:latin typeface="Francker Pro Condensed Light" panose="020B0306040704040203" pitchFamily="34" charset="0"/>
              </a:rPr>
              <a:t>Opleve sociale relationer</a:t>
            </a:r>
            <a:endParaRPr lang="da-DK" sz="3200" dirty="0">
              <a:solidFill>
                <a:schemeClr val="bg1"/>
              </a:solidFill>
              <a:latin typeface="Francker Pro Condensed Medium" panose="020B0504040704040203" pitchFamily="34" charset="77"/>
            </a:endParaRPr>
          </a:p>
        </p:txBody>
      </p:sp>
      <p:sp>
        <p:nvSpPr>
          <p:cNvPr id="45" name="Tekstfelt 44">
            <a:extLst>
              <a:ext uri="{FF2B5EF4-FFF2-40B4-BE49-F238E27FC236}">
                <a16:creationId xmlns:a16="http://schemas.microsoft.com/office/drawing/2014/main" id="{AE607B33-4FBF-3549-9C86-4C3DBA7552BE}"/>
              </a:ext>
            </a:extLst>
          </p:cNvPr>
          <p:cNvSpPr txBox="1"/>
          <p:nvPr/>
        </p:nvSpPr>
        <p:spPr>
          <a:xfrm>
            <a:off x="6466267" y="3258877"/>
            <a:ext cx="4016187" cy="553998"/>
          </a:xfrm>
          <a:prstGeom prst="rect">
            <a:avLst/>
          </a:prstGeom>
          <a:noFill/>
          <a:ln w="28575">
            <a:noFill/>
          </a:ln>
          <a:effectLst>
            <a:softEdge rad="0"/>
          </a:effectLst>
        </p:spPr>
        <p:txBody>
          <a:bodyPr wrap="square" lIns="0" tIns="0" rIns="0" bIns="0" rtlCol="0" anchor="t" anchorCtr="0">
            <a:spAutoFit/>
          </a:bodyPr>
          <a:lstStyle/>
          <a:p>
            <a:pPr lvl="0"/>
            <a:r>
              <a:rPr lang="da-DK" sz="1200" dirty="0">
                <a:solidFill>
                  <a:srgbClr val="012534"/>
                </a:solidFill>
                <a:latin typeface="Francker Pro Condensed Light" panose="020B0306040704040203" pitchFamily="34" charset="0"/>
              </a:rPr>
              <a:t>Børn og unge skal </a:t>
            </a:r>
          </a:p>
          <a:p>
            <a:r>
              <a:rPr lang="da-DK" sz="2400" dirty="0">
                <a:solidFill>
                  <a:schemeClr val="bg1"/>
                </a:solidFill>
                <a:latin typeface="Francker Pro Condensed Light" panose="020B0306040704040203" pitchFamily="34" charset="0"/>
              </a:rPr>
              <a:t>Kunne dygtiggøre sig</a:t>
            </a:r>
            <a:endParaRPr lang="da-DK" sz="3200" dirty="0">
              <a:solidFill>
                <a:schemeClr val="bg1"/>
              </a:solidFill>
              <a:latin typeface="Francker Pro Condensed Medium" panose="020B0504040704040203" pitchFamily="34" charset="77"/>
            </a:endParaRPr>
          </a:p>
        </p:txBody>
      </p:sp>
      <p:sp>
        <p:nvSpPr>
          <p:cNvPr id="43" name="Ellipse 42">
            <a:extLst>
              <a:ext uri="{FF2B5EF4-FFF2-40B4-BE49-F238E27FC236}">
                <a16:creationId xmlns:a16="http://schemas.microsoft.com/office/drawing/2014/main" id="{1313396E-504B-8740-B993-EBF2E5B66AE5}"/>
              </a:ext>
            </a:extLst>
          </p:cNvPr>
          <p:cNvSpPr/>
          <p:nvPr/>
        </p:nvSpPr>
        <p:spPr>
          <a:xfrm>
            <a:off x="11221403" y="4191681"/>
            <a:ext cx="687092" cy="444914"/>
          </a:xfrm>
          <a:prstGeom prst="ellipse">
            <a:avLst/>
          </a:prstGeom>
          <a:solidFill>
            <a:srgbClr val="368D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3200" dirty="0">
                <a:solidFill>
                  <a:schemeClr val="bg1"/>
                </a:solidFill>
                <a:latin typeface="Francker Pro Condensed Medium" panose="020B0504040704040203" pitchFamily="34" charset="77"/>
              </a:rPr>
              <a:t>5</a:t>
            </a:r>
          </a:p>
        </p:txBody>
      </p:sp>
      <p:sp>
        <p:nvSpPr>
          <p:cNvPr id="44" name="Ellipse 43">
            <a:extLst>
              <a:ext uri="{FF2B5EF4-FFF2-40B4-BE49-F238E27FC236}">
                <a16:creationId xmlns:a16="http://schemas.microsoft.com/office/drawing/2014/main" id="{65E06FC1-4710-2443-A96C-BA5E3A6B16BF}"/>
              </a:ext>
            </a:extLst>
          </p:cNvPr>
          <p:cNvSpPr/>
          <p:nvPr/>
        </p:nvSpPr>
        <p:spPr>
          <a:xfrm>
            <a:off x="11221403" y="2547607"/>
            <a:ext cx="687092" cy="444914"/>
          </a:xfrm>
          <a:prstGeom prst="ellipse">
            <a:avLst/>
          </a:prstGeom>
          <a:solidFill>
            <a:srgbClr val="A85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3200" dirty="0">
                <a:solidFill>
                  <a:schemeClr val="bg1"/>
                </a:solidFill>
                <a:latin typeface="Francker Pro Condensed Medium" panose="020B0504040704040203" pitchFamily="34" charset="77"/>
              </a:rPr>
              <a:t>3</a:t>
            </a:r>
          </a:p>
        </p:txBody>
      </p:sp>
      <p:sp>
        <p:nvSpPr>
          <p:cNvPr id="46" name="Ellipse 45">
            <a:extLst>
              <a:ext uri="{FF2B5EF4-FFF2-40B4-BE49-F238E27FC236}">
                <a16:creationId xmlns:a16="http://schemas.microsoft.com/office/drawing/2014/main" id="{8D1EED20-D988-194E-B9A7-FE91F31F6492}"/>
              </a:ext>
            </a:extLst>
          </p:cNvPr>
          <p:cNvSpPr/>
          <p:nvPr/>
        </p:nvSpPr>
        <p:spPr>
          <a:xfrm>
            <a:off x="11221403" y="903533"/>
            <a:ext cx="687092" cy="444914"/>
          </a:xfrm>
          <a:prstGeom prst="ellipse">
            <a:avLst/>
          </a:prstGeom>
          <a:solidFill>
            <a:srgbClr val="EECF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3200" dirty="0">
                <a:solidFill>
                  <a:schemeClr val="bg1"/>
                </a:solidFill>
                <a:latin typeface="Francker Pro Condensed Medium" panose="020B0504040704040203" pitchFamily="34" charset="77"/>
              </a:rPr>
              <a:t>1</a:t>
            </a:r>
          </a:p>
        </p:txBody>
      </p:sp>
      <p:sp>
        <p:nvSpPr>
          <p:cNvPr id="47" name="Ellipse 46">
            <a:extLst>
              <a:ext uri="{FF2B5EF4-FFF2-40B4-BE49-F238E27FC236}">
                <a16:creationId xmlns:a16="http://schemas.microsoft.com/office/drawing/2014/main" id="{FB0577D8-48BC-6947-8D16-021BC775ABC3}"/>
              </a:ext>
            </a:extLst>
          </p:cNvPr>
          <p:cNvSpPr/>
          <p:nvPr/>
        </p:nvSpPr>
        <p:spPr>
          <a:xfrm>
            <a:off x="11221403" y="3369644"/>
            <a:ext cx="687092" cy="444914"/>
          </a:xfrm>
          <a:prstGeom prst="ellipse">
            <a:avLst/>
          </a:prstGeom>
          <a:solidFill>
            <a:srgbClr val="523A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3200" dirty="0">
                <a:solidFill>
                  <a:schemeClr val="bg1"/>
                </a:solidFill>
                <a:latin typeface="Francker Pro Condensed Medium" panose="020B0504040704040203" pitchFamily="34" charset="77"/>
              </a:rPr>
              <a:t>4</a:t>
            </a:r>
          </a:p>
        </p:txBody>
      </p:sp>
      <p:sp>
        <p:nvSpPr>
          <p:cNvPr id="48" name="Ellipse 47">
            <a:extLst>
              <a:ext uri="{FF2B5EF4-FFF2-40B4-BE49-F238E27FC236}">
                <a16:creationId xmlns:a16="http://schemas.microsoft.com/office/drawing/2014/main" id="{7DFE1318-8323-E243-83E5-FBC5B6B23816}"/>
              </a:ext>
            </a:extLst>
          </p:cNvPr>
          <p:cNvSpPr/>
          <p:nvPr/>
        </p:nvSpPr>
        <p:spPr>
          <a:xfrm>
            <a:off x="11221403" y="1725570"/>
            <a:ext cx="687092" cy="444914"/>
          </a:xfrm>
          <a:prstGeom prst="ellipse">
            <a:avLst/>
          </a:prstGeom>
          <a:solidFill>
            <a:srgbClr val="ED9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3200" dirty="0">
                <a:solidFill>
                  <a:schemeClr val="bg1"/>
                </a:solidFill>
                <a:latin typeface="Francker Pro Condensed Medium" panose="020B0504040704040203" pitchFamily="34" charset="77"/>
              </a:rPr>
              <a:t>2</a:t>
            </a:r>
          </a:p>
        </p:txBody>
      </p:sp>
      <p:sp>
        <p:nvSpPr>
          <p:cNvPr id="49" name="Ellipse 48">
            <a:extLst>
              <a:ext uri="{FF2B5EF4-FFF2-40B4-BE49-F238E27FC236}">
                <a16:creationId xmlns:a16="http://schemas.microsoft.com/office/drawing/2014/main" id="{81C4772D-3A2B-024B-B3F3-5054DF69D01E}"/>
              </a:ext>
            </a:extLst>
          </p:cNvPr>
          <p:cNvSpPr/>
          <p:nvPr/>
        </p:nvSpPr>
        <p:spPr>
          <a:xfrm>
            <a:off x="11221403" y="5013718"/>
            <a:ext cx="687092" cy="444914"/>
          </a:xfrm>
          <a:prstGeom prst="ellipse">
            <a:avLst/>
          </a:prstGeom>
          <a:solidFill>
            <a:srgbClr val="517C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3200" dirty="0">
                <a:solidFill>
                  <a:schemeClr val="bg1"/>
                </a:solidFill>
                <a:latin typeface="Francker Pro Condensed Medium" panose="020B0504040704040203" pitchFamily="34" charset="77"/>
              </a:rPr>
              <a:t>6</a:t>
            </a:r>
          </a:p>
        </p:txBody>
      </p:sp>
      <p:sp>
        <p:nvSpPr>
          <p:cNvPr id="50" name="Ellipse 49">
            <a:extLst>
              <a:ext uri="{FF2B5EF4-FFF2-40B4-BE49-F238E27FC236}">
                <a16:creationId xmlns:a16="http://schemas.microsoft.com/office/drawing/2014/main" id="{A4471BAF-291D-7D49-88EC-73B0E34BE182}"/>
              </a:ext>
            </a:extLst>
          </p:cNvPr>
          <p:cNvSpPr/>
          <p:nvPr/>
        </p:nvSpPr>
        <p:spPr>
          <a:xfrm>
            <a:off x="11221403" y="5835756"/>
            <a:ext cx="687092" cy="444914"/>
          </a:xfrm>
          <a:prstGeom prst="ellipse">
            <a:avLst/>
          </a:prstGeom>
          <a:solidFill>
            <a:srgbClr val="004D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3200" dirty="0">
                <a:solidFill>
                  <a:schemeClr val="bg1"/>
                </a:solidFill>
                <a:latin typeface="Francker Pro Condensed Medium" panose="020B0504040704040203" pitchFamily="34" charset="77"/>
              </a:rPr>
              <a:t>7</a:t>
            </a:r>
          </a:p>
        </p:txBody>
      </p:sp>
      <p:cxnSp>
        <p:nvCxnSpPr>
          <p:cNvPr id="52" name="Lige forbindelse 51">
            <a:extLst>
              <a:ext uri="{FF2B5EF4-FFF2-40B4-BE49-F238E27FC236}">
                <a16:creationId xmlns:a16="http://schemas.microsoft.com/office/drawing/2014/main" id="{F55D7C2F-F0AF-3244-AD53-D7840DD39642}"/>
              </a:ext>
            </a:extLst>
          </p:cNvPr>
          <p:cNvCxnSpPr>
            <a:cxnSpLocks/>
          </p:cNvCxnSpPr>
          <p:nvPr/>
        </p:nvCxnSpPr>
        <p:spPr>
          <a:xfrm>
            <a:off x="10739120" y="2064682"/>
            <a:ext cx="406400" cy="0"/>
          </a:xfrm>
          <a:prstGeom prst="line">
            <a:avLst/>
          </a:prstGeom>
          <a:ln w="12700" cap="rnd" cmpd="sng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Lige forbindelse 53">
            <a:extLst>
              <a:ext uri="{FF2B5EF4-FFF2-40B4-BE49-F238E27FC236}">
                <a16:creationId xmlns:a16="http://schemas.microsoft.com/office/drawing/2014/main" id="{AEC29EEC-1F19-7A4C-BDA7-717EA7FD0A35}"/>
              </a:ext>
            </a:extLst>
          </p:cNvPr>
          <p:cNvCxnSpPr>
            <a:cxnSpLocks/>
          </p:cNvCxnSpPr>
          <p:nvPr/>
        </p:nvCxnSpPr>
        <p:spPr>
          <a:xfrm>
            <a:off x="9685097" y="2886633"/>
            <a:ext cx="1460423" cy="0"/>
          </a:xfrm>
          <a:prstGeom prst="line">
            <a:avLst/>
          </a:prstGeom>
          <a:ln w="12700" cap="rnd" cmpd="sng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Lige forbindelse 55">
            <a:extLst>
              <a:ext uri="{FF2B5EF4-FFF2-40B4-BE49-F238E27FC236}">
                <a16:creationId xmlns:a16="http://schemas.microsoft.com/office/drawing/2014/main" id="{AC376ABE-6306-EC47-BC65-844274AEF2ED}"/>
              </a:ext>
            </a:extLst>
          </p:cNvPr>
          <p:cNvCxnSpPr>
            <a:cxnSpLocks/>
          </p:cNvCxnSpPr>
          <p:nvPr/>
        </p:nvCxnSpPr>
        <p:spPr>
          <a:xfrm>
            <a:off x="9316720" y="3708584"/>
            <a:ext cx="1828800" cy="0"/>
          </a:xfrm>
          <a:prstGeom prst="line">
            <a:avLst/>
          </a:prstGeom>
          <a:ln w="12700" cap="rnd" cmpd="sng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Lige forbindelse 57">
            <a:extLst>
              <a:ext uri="{FF2B5EF4-FFF2-40B4-BE49-F238E27FC236}">
                <a16:creationId xmlns:a16="http://schemas.microsoft.com/office/drawing/2014/main" id="{494EB5DC-CB92-E240-8B27-A7F2F936057A}"/>
              </a:ext>
            </a:extLst>
          </p:cNvPr>
          <p:cNvCxnSpPr>
            <a:cxnSpLocks/>
          </p:cNvCxnSpPr>
          <p:nvPr/>
        </p:nvCxnSpPr>
        <p:spPr>
          <a:xfrm>
            <a:off x="8971280" y="4530535"/>
            <a:ext cx="2174240" cy="0"/>
          </a:xfrm>
          <a:prstGeom prst="line">
            <a:avLst/>
          </a:prstGeom>
          <a:ln w="12700" cap="rnd" cmpd="sng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Lige forbindelse 59">
            <a:extLst>
              <a:ext uri="{FF2B5EF4-FFF2-40B4-BE49-F238E27FC236}">
                <a16:creationId xmlns:a16="http://schemas.microsoft.com/office/drawing/2014/main" id="{C002B0FF-1BC1-E247-A434-7A41462C40E7}"/>
              </a:ext>
            </a:extLst>
          </p:cNvPr>
          <p:cNvCxnSpPr>
            <a:cxnSpLocks/>
          </p:cNvCxnSpPr>
          <p:nvPr/>
        </p:nvCxnSpPr>
        <p:spPr>
          <a:xfrm>
            <a:off x="10482454" y="5352486"/>
            <a:ext cx="663066" cy="0"/>
          </a:xfrm>
          <a:prstGeom prst="line">
            <a:avLst/>
          </a:prstGeom>
          <a:ln w="12700" cap="rnd" cmpd="sng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6599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9B6BB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kstfelt 26">
            <a:extLst>
              <a:ext uri="{FF2B5EF4-FFF2-40B4-BE49-F238E27FC236}">
                <a16:creationId xmlns:a16="http://schemas.microsoft.com/office/drawing/2014/main" id="{78574364-9219-D245-9C23-C6148FA8967B}"/>
              </a:ext>
            </a:extLst>
          </p:cNvPr>
          <p:cNvSpPr txBox="1"/>
          <p:nvPr/>
        </p:nvSpPr>
        <p:spPr>
          <a:xfrm>
            <a:off x="148855" y="1"/>
            <a:ext cx="3296093" cy="6857999"/>
          </a:xfrm>
          <a:prstGeom prst="rect">
            <a:avLst/>
          </a:prstGeom>
          <a:solidFill>
            <a:srgbClr val="89B6BB"/>
          </a:solidFill>
          <a:ln w="28575">
            <a:noFill/>
          </a:ln>
          <a:effectLst>
            <a:softEdge rad="0"/>
          </a:effectLst>
        </p:spPr>
        <p:txBody>
          <a:bodyPr wrap="none" lIns="180000" tIns="468000" rIns="72000" bIns="46800" rtlCol="0" anchor="t" anchorCtr="0">
            <a:noAutofit/>
          </a:bodyPr>
          <a:lstStyle/>
          <a:p>
            <a:pPr lvl="0"/>
            <a:endParaRPr lang="da-DK" sz="1200" dirty="0">
              <a:solidFill>
                <a:srgbClr val="012534"/>
              </a:solidFill>
              <a:latin typeface="Francker Pro Condensed Light" panose="020B0306040704040203" pitchFamily="34" charset="0"/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9AF4CCC0-C9E8-DA4F-819F-BEECA8991F78}"/>
              </a:ext>
            </a:extLst>
          </p:cNvPr>
          <p:cNvSpPr/>
          <p:nvPr/>
        </p:nvSpPr>
        <p:spPr>
          <a:xfrm>
            <a:off x="0" y="0"/>
            <a:ext cx="148856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E80FDF9B-489A-964A-8617-0A73FC6DA619}"/>
              </a:ext>
            </a:extLst>
          </p:cNvPr>
          <p:cNvSpPr/>
          <p:nvPr/>
        </p:nvSpPr>
        <p:spPr>
          <a:xfrm>
            <a:off x="3000375" y="430219"/>
            <a:ext cx="8450890" cy="2271792"/>
          </a:xfrm>
          <a:prstGeom prst="ellipse">
            <a:avLst/>
          </a:prstGeom>
          <a:solidFill>
            <a:srgbClr val="EECF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B996F2C5-8994-6F4E-917E-11A83DB119B4}"/>
              </a:ext>
            </a:extLst>
          </p:cNvPr>
          <p:cNvSpPr txBox="1"/>
          <p:nvPr/>
        </p:nvSpPr>
        <p:spPr>
          <a:xfrm>
            <a:off x="3227525" y="793141"/>
            <a:ext cx="7787806" cy="156966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da-DK" sz="2400" dirty="0">
                <a:solidFill>
                  <a:schemeClr val="bg1"/>
                </a:solidFill>
                <a:latin typeface="Francker Pro Condensed Regular" panose="020B0506040704040203" pitchFamily="34" charset="0"/>
              </a:rPr>
              <a:t>Dansk Sejlunion vil samarbejde med </a:t>
            </a:r>
            <a:br>
              <a:rPr lang="da-DK" sz="2400" dirty="0">
                <a:solidFill>
                  <a:schemeClr val="bg1"/>
                </a:solidFill>
                <a:latin typeface="Francker Pro Condensed Regular" panose="020B0506040704040203" pitchFamily="34" charset="0"/>
              </a:rPr>
            </a:br>
            <a:r>
              <a:rPr lang="da-DK" sz="2400" dirty="0">
                <a:solidFill>
                  <a:schemeClr val="bg1"/>
                </a:solidFill>
                <a:latin typeface="Francker Pro Condensed Regular" panose="020B0506040704040203" pitchFamily="34" charset="0"/>
              </a:rPr>
              <a:t>sejlklubber, klasseorganisationer, eksterne </a:t>
            </a:r>
            <a:br>
              <a:rPr lang="da-DK" sz="2400" dirty="0">
                <a:solidFill>
                  <a:schemeClr val="bg1"/>
                </a:solidFill>
                <a:latin typeface="Francker Pro Condensed Regular" panose="020B0506040704040203" pitchFamily="34" charset="0"/>
              </a:rPr>
            </a:br>
            <a:r>
              <a:rPr lang="da-DK" sz="2400" dirty="0">
                <a:solidFill>
                  <a:schemeClr val="bg1"/>
                </a:solidFill>
                <a:latin typeface="Francker Pro Condensed Regular" panose="020B0506040704040203" pitchFamily="34" charset="0"/>
              </a:rPr>
              <a:t>samarbejdspartnere for at skabe trygge rammer </a:t>
            </a:r>
            <a:br>
              <a:rPr lang="da-DK" sz="2400" dirty="0">
                <a:solidFill>
                  <a:schemeClr val="bg1"/>
                </a:solidFill>
                <a:latin typeface="Francker Pro Condensed Regular" panose="020B0506040704040203" pitchFamily="34" charset="0"/>
              </a:rPr>
            </a:br>
            <a:r>
              <a:rPr lang="da-DK" sz="2400" dirty="0">
                <a:solidFill>
                  <a:schemeClr val="bg1"/>
                </a:solidFill>
                <a:latin typeface="Francker Pro Condensed Regular" panose="020B0506040704040203" pitchFamily="34" charset="0"/>
              </a:rPr>
              <a:t>for børn og unge</a:t>
            </a: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302D381F-2E12-1740-9382-0A942CC005A3}"/>
              </a:ext>
            </a:extLst>
          </p:cNvPr>
          <p:cNvSpPr txBox="1"/>
          <p:nvPr/>
        </p:nvSpPr>
        <p:spPr>
          <a:xfrm>
            <a:off x="9790168" y="4587866"/>
            <a:ext cx="2401832" cy="31700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a-DK" sz="20000" b="1" dirty="0">
                <a:solidFill>
                  <a:schemeClr val="bg1"/>
                </a:solidFill>
                <a:latin typeface="Francker Pro Condensed Medium" panose="020B0504040704040203" pitchFamily="34" charset="77"/>
              </a:rPr>
              <a:t>1</a:t>
            </a:r>
          </a:p>
        </p:txBody>
      </p:sp>
      <p:sp>
        <p:nvSpPr>
          <p:cNvPr id="17" name="Tekstfelt 16">
            <a:extLst>
              <a:ext uri="{FF2B5EF4-FFF2-40B4-BE49-F238E27FC236}">
                <a16:creationId xmlns:a16="http://schemas.microsoft.com/office/drawing/2014/main" id="{4A5EC336-0AA2-BB48-B09C-AAA72339A244}"/>
              </a:ext>
            </a:extLst>
          </p:cNvPr>
          <p:cNvSpPr txBox="1"/>
          <p:nvPr/>
        </p:nvSpPr>
        <p:spPr>
          <a:xfrm>
            <a:off x="4081478" y="3053322"/>
            <a:ext cx="7275522" cy="2098267"/>
          </a:xfrm>
          <a:prstGeom prst="rect">
            <a:avLst/>
          </a:prstGeom>
          <a:noFill/>
          <a:ln w="28575">
            <a:noFill/>
          </a:ln>
          <a:effectLst>
            <a:softEdge rad="12700"/>
          </a:effectLst>
        </p:spPr>
        <p:txBody>
          <a:bodyPr wrap="square" lIns="0" tIns="0" rIns="0" bIns="0" rtlCol="0">
            <a:spAutoFit/>
          </a:bodyPr>
          <a:lstStyle/>
          <a:p>
            <a:r>
              <a:rPr lang="da-DK" kern="0" spc="10" dirty="0">
                <a:solidFill>
                  <a:srgbClr val="012534"/>
                </a:solidFill>
                <a:latin typeface="Francker Pro Condensed Medium" panose="020B0504040704040203" pitchFamily="34" charset="77"/>
              </a:rPr>
              <a:t>For børn og unge handler det om, at 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a-DK" kern="0" spc="10" dirty="0">
                <a:solidFill>
                  <a:srgbClr val="012534"/>
                </a:solidFill>
                <a:latin typeface="Francker Pro Condensed Light" panose="020B0306040704040203" pitchFamily="34" charset="0"/>
              </a:rPr>
              <a:t>Opleve at blive inddraget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a-DK" kern="0" spc="10" dirty="0">
                <a:solidFill>
                  <a:srgbClr val="012534"/>
                </a:solidFill>
                <a:latin typeface="Francker Pro Condensed Light" panose="020B0306040704040203" pitchFamily="34" charset="0"/>
              </a:rPr>
              <a:t>Have rettigheder og vise tolerance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a-DK" kern="0" spc="10" dirty="0">
                <a:solidFill>
                  <a:srgbClr val="012534"/>
                </a:solidFill>
                <a:latin typeface="Francker Pro Condensed Light" panose="020B0306040704040203" pitchFamily="34" charset="0"/>
              </a:rPr>
              <a:t>Blive mødt med aldersrelateret pædagogik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a-DK" kern="0" spc="10" dirty="0">
                <a:solidFill>
                  <a:srgbClr val="012534"/>
                </a:solidFill>
                <a:latin typeface="Francker Pro Condensed Light" panose="020B0306040704040203" pitchFamily="34" charset="0"/>
              </a:rPr>
              <a:t>Blive beskyttet mod fysiske og psykiske overgreb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a-DK" kern="0" spc="10" dirty="0">
                <a:solidFill>
                  <a:srgbClr val="012534"/>
                </a:solidFill>
                <a:latin typeface="Francker Pro Condensed Light" panose="020B0306040704040203" pitchFamily="34" charset="0"/>
              </a:rPr>
              <a:t>Lære om sikkerhed til søs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da-DK" kern="0" spc="10" dirty="0">
              <a:solidFill>
                <a:srgbClr val="012534"/>
              </a:solidFill>
              <a:latin typeface="Francker Pro Condensed Light" panose="020B0306040704040203" pitchFamily="34" charset="0"/>
            </a:endParaRPr>
          </a:p>
        </p:txBody>
      </p:sp>
      <p:sp>
        <p:nvSpPr>
          <p:cNvPr id="20" name="Tekstfelt 19">
            <a:extLst>
              <a:ext uri="{FF2B5EF4-FFF2-40B4-BE49-F238E27FC236}">
                <a16:creationId xmlns:a16="http://schemas.microsoft.com/office/drawing/2014/main" id="{936B3AC1-CDA1-014D-8A43-7B80492CE8B7}"/>
              </a:ext>
            </a:extLst>
          </p:cNvPr>
          <p:cNvSpPr txBox="1"/>
          <p:nvPr/>
        </p:nvSpPr>
        <p:spPr>
          <a:xfrm>
            <a:off x="4081478" y="5187459"/>
            <a:ext cx="6307434" cy="1516569"/>
          </a:xfrm>
          <a:prstGeom prst="rect">
            <a:avLst/>
          </a:prstGeom>
          <a:noFill/>
          <a:ln w="28575">
            <a:noFill/>
          </a:ln>
          <a:effectLst>
            <a:softEdge rad="12700"/>
          </a:effectLst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a-DK" kern="0" spc="10" dirty="0">
                <a:solidFill>
                  <a:srgbClr val="012534"/>
                </a:solidFill>
                <a:latin typeface="Francker Pro Condensed Medium" panose="020B0504040704040203" pitchFamily="34" charset="77"/>
              </a:rPr>
              <a:t>For unge handler det også om, at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a-DK" kern="0" spc="10" dirty="0">
                <a:solidFill>
                  <a:srgbClr val="012534"/>
                </a:solidFill>
                <a:latin typeface="Francker Pro Condensed Light" panose="020B0306040704040203" pitchFamily="34" charset="0"/>
              </a:rPr>
              <a:t>Føle sig godt oplyst om alkohol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a-DK" kern="0" spc="10" dirty="0">
                <a:solidFill>
                  <a:srgbClr val="012534"/>
                </a:solidFill>
                <a:latin typeface="Francker Pro Condensed Light" panose="020B0306040704040203" pitchFamily="34" charset="0"/>
              </a:rPr>
              <a:t>Vide at stoffer er skadelige for helbred og sundhed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a-DK" kern="0" spc="10" dirty="0">
                <a:solidFill>
                  <a:srgbClr val="012534"/>
                </a:solidFill>
                <a:latin typeface="Francker Pro Condensed Light" panose="020B0306040704040203" pitchFamily="34" charset="0"/>
              </a:rPr>
              <a:t>Forstå at doping er uacceptabelt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da-DK" kern="0" spc="10" dirty="0">
              <a:solidFill>
                <a:srgbClr val="012534"/>
              </a:solidFill>
              <a:latin typeface="Francker Pro Condensed Light" panose="020B0306040704040203" pitchFamily="34" charset="0"/>
            </a:endParaRPr>
          </a:p>
        </p:txBody>
      </p:sp>
      <p:pic>
        <p:nvPicPr>
          <p:cNvPr id="15" name="Billede 14">
            <a:extLst>
              <a:ext uri="{FF2B5EF4-FFF2-40B4-BE49-F238E27FC236}">
                <a16:creationId xmlns:a16="http://schemas.microsoft.com/office/drawing/2014/main" id="{1223812D-884A-8F48-ADF5-2AB1318374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232" y="6064701"/>
            <a:ext cx="1732695" cy="524153"/>
          </a:xfrm>
          <a:prstGeom prst="rect">
            <a:avLst/>
          </a:prstGeom>
        </p:spPr>
      </p:pic>
      <p:sp>
        <p:nvSpPr>
          <p:cNvPr id="12" name="Tekstfelt 11">
            <a:extLst>
              <a:ext uri="{FF2B5EF4-FFF2-40B4-BE49-F238E27FC236}">
                <a16:creationId xmlns:a16="http://schemas.microsoft.com/office/drawing/2014/main" id="{1DD60515-3EC5-0D49-8712-5A862256186D}"/>
              </a:ext>
            </a:extLst>
          </p:cNvPr>
          <p:cNvSpPr txBox="1"/>
          <p:nvPr/>
        </p:nvSpPr>
        <p:spPr>
          <a:xfrm>
            <a:off x="520825" y="4151636"/>
            <a:ext cx="3208784" cy="1416542"/>
          </a:xfrm>
          <a:prstGeom prst="rect">
            <a:avLst/>
          </a:prstGeom>
          <a:noFill/>
          <a:ln w="28575">
            <a:noFill/>
          </a:ln>
          <a:effectLst>
            <a:softEdge rad="12700"/>
          </a:effectLst>
        </p:spPr>
        <p:txBody>
          <a:bodyPr wrap="square" lIns="0" tIns="0" rIns="0" bIns="0" rtlCol="0" anchor="b" anchorCtr="0">
            <a:spAutoFit/>
          </a:bodyPr>
          <a:lstStyle/>
          <a:p>
            <a:pPr>
              <a:lnSpc>
                <a:spcPct val="110000"/>
              </a:lnSpc>
            </a:pPr>
            <a:r>
              <a:rPr lang="da-DK" sz="1400" dirty="0">
                <a:solidFill>
                  <a:srgbClr val="012534"/>
                </a:solidFill>
                <a:latin typeface="Francker Pro Condensed Medium" panose="020B0504040704040203" pitchFamily="34" charset="77"/>
              </a:rPr>
              <a:t>Værktøjerne er: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a-DK" sz="1400" dirty="0">
                <a:solidFill>
                  <a:srgbClr val="012534"/>
                </a:solidFill>
                <a:latin typeface="Francker Pro Condensed Light" panose="020B0306040704040203" pitchFamily="34" charset="0"/>
              </a:rPr>
              <a:t>Ungdomsvenlig Sejlklub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a-DK" sz="1400" dirty="0">
                <a:solidFill>
                  <a:srgbClr val="012534"/>
                </a:solidFill>
                <a:latin typeface="Francker Pro Condensed Light" panose="020B0306040704040203" pitchFamily="34" charset="0"/>
              </a:rPr>
              <a:t>Dansk Sejlunions ATK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a-DK" sz="1400" dirty="0">
                <a:solidFill>
                  <a:srgbClr val="012534"/>
                </a:solidFill>
                <a:latin typeface="Francker Pro Condensed Light" panose="020B0306040704040203" pitchFamily="34" charset="0"/>
              </a:rPr>
              <a:t>Etisk kodeks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a-DK" sz="1400" dirty="0">
                <a:solidFill>
                  <a:srgbClr val="012534"/>
                </a:solidFill>
                <a:latin typeface="Francker Pro Condensed Light" panose="020B0306040704040203" pitchFamily="34" charset="0"/>
              </a:rPr>
              <a:t>DIF, leve- og samværsregler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a-DK" sz="1400" dirty="0">
                <a:solidFill>
                  <a:srgbClr val="012534"/>
                </a:solidFill>
                <a:latin typeface="Francker Pro Condensed Light" panose="020B0306040704040203" pitchFamily="34" charset="0"/>
              </a:rPr>
              <a:t>Diplomsejlerskolen</a:t>
            </a: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F0EFE5BE-45C7-AC45-865C-E9B9131E52E8}"/>
              </a:ext>
            </a:extLst>
          </p:cNvPr>
          <p:cNvSpPr txBox="1"/>
          <p:nvPr/>
        </p:nvSpPr>
        <p:spPr>
          <a:xfrm>
            <a:off x="488963" y="739280"/>
            <a:ext cx="2846138" cy="16773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da-DK" sz="4000" dirty="0">
                <a:solidFill>
                  <a:schemeClr val="bg1"/>
                </a:solidFill>
                <a:latin typeface="Francker Pro Condensed Light" panose="020B0306040704040203" pitchFamily="34" charset="0"/>
              </a:rPr>
              <a:t>Opleve trygge </a:t>
            </a:r>
            <a:br>
              <a:rPr lang="da-DK" sz="4000" dirty="0">
                <a:solidFill>
                  <a:schemeClr val="bg1"/>
                </a:solidFill>
                <a:latin typeface="Francker Pro Condensed Light" panose="020B0306040704040203" pitchFamily="34" charset="0"/>
              </a:rPr>
            </a:br>
            <a:r>
              <a:rPr lang="da-DK" sz="4000" dirty="0">
                <a:solidFill>
                  <a:schemeClr val="bg1"/>
                </a:solidFill>
                <a:latin typeface="Francker Pro Condensed Light" panose="020B0306040704040203" pitchFamily="34" charset="0"/>
              </a:rPr>
              <a:t>rammer </a:t>
            </a:r>
          </a:p>
        </p:txBody>
      </p:sp>
      <p:sp>
        <p:nvSpPr>
          <p:cNvPr id="16" name="Tekstfelt 15">
            <a:extLst>
              <a:ext uri="{FF2B5EF4-FFF2-40B4-BE49-F238E27FC236}">
                <a16:creationId xmlns:a16="http://schemas.microsoft.com/office/drawing/2014/main" id="{AB5AB2AC-6668-714D-AFFA-2C1540DCB466}"/>
              </a:ext>
            </a:extLst>
          </p:cNvPr>
          <p:cNvSpPr txBox="1"/>
          <p:nvPr/>
        </p:nvSpPr>
        <p:spPr>
          <a:xfrm>
            <a:off x="520825" y="340211"/>
            <a:ext cx="3296093" cy="314588"/>
          </a:xfrm>
          <a:prstGeom prst="rect">
            <a:avLst/>
          </a:prstGeom>
          <a:noFill/>
          <a:ln w="28575">
            <a:noFill/>
          </a:ln>
          <a:effectLst>
            <a:softEdge rad="0"/>
          </a:effectLst>
        </p:spPr>
        <p:txBody>
          <a:bodyPr wrap="none" lIns="0" tIns="0" rIns="0" bIns="0" rtlCol="0" anchor="t" anchorCtr="0">
            <a:noAutofit/>
          </a:bodyPr>
          <a:lstStyle/>
          <a:p>
            <a:pPr lvl="0"/>
            <a:r>
              <a:rPr lang="da-DK" sz="1200" dirty="0">
                <a:solidFill>
                  <a:srgbClr val="012534"/>
                </a:solidFill>
                <a:latin typeface="Francker Pro Condensed Light" panose="020B0306040704040203" pitchFamily="34" charset="0"/>
              </a:rPr>
              <a:t>Børn og unge skal</a:t>
            </a:r>
          </a:p>
          <a:p>
            <a:pPr lvl="0"/>
            <a:endParaRPr lang="da-DK" sz="1200" dirty="0">
              <a:solidFill>
                <a:srgbClr val="012534"/>
              </a:solidFill>
              <a:latin typeface="Francker Pro Condensed Light" panose="020B0306040704040203" pitchFamily="34" charset="0"/>
            </a:endParaRPr>
          </a:p>
        </p:txBody>
      </p:sp>
      <p:sp>
        <p:nvSpPr>
          <p:cNvPr id="29" name="Tekstfelt 28">
            <a:extLst>
              <a:ext uri="{FF2B5EF4-FFF2-40B4-BE49-F238E27FC236}">
                <a16:creationId xmlns:a16="http://schemas.microsoft.com/office/drawing/2014/main" id="{BD5D7A7D-4883-F741-8ECC-28003E1A1569}"/>
              </a:ext>
            </a:extLst>
          </p:cNvPr>
          <p:cNvSpPr txBox="1"/>
          <p:nvPr/>
        </p:nvSpPr>
        <p:spPr>
          <a:xfrm rot="16200000">
            <a:off x="11029008" y="785016"/>
            <a:ext cx="1966884" cy="285948"/>
          </a:xfrm>
          <a:prstGeom prst="rect">
            <a:avLst/>
          </a:prstGeom>
          <a:noFill/>
          <a:ln w="28575">
            <a:noFill/>
          </a:ln>
          <a:effectLst>
            <a:softEdge rad="0"/>
          </a:effectLst>
        </p:spPr>
        <p:txBody>
          <a:bodyPr wrap="none" lIns="0" tIns="0" rIns="0" bIns="0" rtlCol="0" anchor="t" anchorCtr="0">
            <a:noAutofit/>
          </a:bodyPr>
          <a:lstStyle/>
          <a:p>
            <a:pPr lvl="0"/>
            <a:r>
              <a:rPr lang="da-DK" sz="1200" spc="10" dirty="0">
                <a:solidFill>
                  <a:srgbClr val="012534">
                    <a:alpha val="30000"/>
                  </a:srgbClr>
                </a:solidFill>
                <a:latin typeface="Francker Pro Condensed Light" panose="020B0306040704040203" pitchFamily="34" charset="0"/>
              </a:rPr>
              <a:t>Børne- og ungdomspolitik</a:t>
            </a:r>
          </a:p>
          <a:p>
            <a:pPr lvl="0"/>
            <a:endParaRPr lang="da-DK" sz="1200" spc="10" dirty="0">
              <a:solidFill>
                <a:srgbClr val="012534">
                  <a:alpha val="30000"/>
                </a:srgbClr>
              </a:solidFill>
              <a:latin typeface="Francker Pro Condensed Light" panose="020B0306040704040203" pitchFamily="34" charset="0"/>
            </a:endParaRP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72A0F222-9FCE-324F-9F6F-312FAE5458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1728" y="1404511"/>
            <a:ext cx="3350722" cy="2261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072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9B6BB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kstfelt 15">
            <a:extLst>
              <a:ext uri="{FF2B5EF4-FFF2-40B4-BE49-F238E27FC236}">
                <a16:creationId xmlns:a16="http://schemas.microsoft.com/office/drawing/2014/main" id="{E8F19D54-0B70-6D48-9A66-224FDC5022C8}"/>
              </a:ext>
            </a:extLst>
          </p:cNvPr>
          <p:cNvSpPr txBox="1"/>
          <p:nvPr/>
        </p:nvSpPr>
        <p:spPr>
          <a:xfrm>
            <a:off x="148855" y="1"/>
            <a:ext cx="3296093" cy="6857999"/>
          </a:xfrm>
          <a:prstGeom prst="rect">
            <a:avLst/>
          </a:prstGeom>
          <a:solidFill>
            <a:srgbClr val="89B6BB"/>
          </a:solidFill>
          <a:ln w="28575">
            <a:noFill/>
          </a:ln>
          <a:effectLst>
            <a:softEdge rad="0"/>
          </a:effectLst>
        </p:spPr>
        <p:txBody>
          <a:bodyPr wrap="none" lIns="180000" tIns="468000" rIns="72000" bIns="46800" rtlCol="0" anchor="t" anchorCtr="0">
            <a:noAutofit/>
          </a:bodyPr>
          <a:lstStyle/>
          <a:p>
            <a:pPr lvl="0"/>
            <a:endParaRPr lang="da-DK" sz="1200" dirty="0">
              <a:solidFill>
                <a:srgbClr val="012534"/>
              </a:solidFill>
              <a:latin typeface="Francker Pro Condensed Light" panose="020B0306040704040203" pitchFamily="34" charset="0"/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9AF4CCC0-C9E8-DA4F-819F-BEECA8991F78}"/>
              </a:ext>
            </a:extLst>
          </p:cNvPr>
          <p:cNvSpPr/>
          <p:nvPr/>
        </p:nvSpPr>
        <p:spPr>
          <a:xfrm>
            <a:off x="0" y="0"/>
            <a:ext cx="148856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E80FDF9B-489A-964A-8617-0A73FC6DA619}"/>
              </a:ext>
            </a:extLst>
          </p:cNvPr>
          <p:cNvSpPr/>
          <p:nvPr/>
        </p:nvSpPr>
        <p:spPr>
          <a:xfrm>
            <a:off x="3000375" y="430219"/>
            <a:ext cx="8450890" cy="2271792"/>
          </a:xfrm>
          <a:prstGeom prst="ellipse">
            <a:avLst/>
          </a:prstGeom>
          <a:solidFill>
            <a:srgbClr val="ED9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B996F2C5-8994-6F4E-917E-11A83DB119B4}"/>
              </a:ext>
            </a:extLst>
          </p:cNvPr>
          <p:cNvSpPr txBox="1"/>
          <p:nvPr/>
        </p:nvSpPr>
        <p:spPr>
          <a:xfrm>
            <a:off x="3335101" y="793141"/>
            <a:ext cx="7787806" cy="156966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da-DK" sz="2400" dirty="0">
                <a:solidFill>
                  <a:schemeClr val="bg1"/>
                </a:solidFill>
                <a:latin typeface="Francker Pro Condensed Regular" panose="020B0506040704040203" pitchFamily="34" charset="0"/>
              </a:rPr>
              <a:t>Dansk Sejlunion er bevidst om, at arbejde </a:t>
            </a:r>
            <a:br>
              <a:rPr lang="da-DK" sz="2400" dirty="0">
                <a:solidFill>
                  <a:schemeClr val="bg1"/>
                </a:solidFill>
                <a:latin typeface="Francker Pro Condensed Regular" panose="020B0506040704040203" pitchFamily="34" charset="0"/>
              </a:rPr>
            </a:br>
            <a:r>
              <a:rPr lang="da-DK" sz="2400" dirty="0">
                <a:solidFill>
                  <a:schemeClr val="bg1"/>
                </a:solidFill>
                <a:latin typeface="Francker Pro Condensed Regular" panose="020B0506040704040203" pitchFamily="34" charset="0"/>
              </a:rPr>
              <a:t>med børn og unge på deres egne præmisser </a:t>
            </a:r>
            <a:br>
              <a:rPr lang="da-DK" sz="2400" dirty="0">
                <a:solidFill>
                  <a:schemeClr val="bg1"/>
                </a:solidFill>
                <a:latin typeface="Francker Pro Condensed Regular" panose="020B0506040704040203" pitchFamily="34" charset="0"/>
              </a:rPr>
            </a:br>
            <a:r>
              <a:rPr lang="da-DK" sz="2400" dirty="0">
                <a:solidFill>
                  <a:schemeClr val="bg1"/>
                </a:solidFill>
                <a:latin typeface="Francker Pro Condensed Regular" panose="020B0506040704040203" pitchFamily="34" charset="0"/>
              </a:rPr>
              <a:t>i forhold til alder, kompetencer, </a:t>
            </a:r>
            <a:br>
              <a:rPr lang="da-DK" sz="2400" dirty="0">
                <a:solidFill>
                  <a:schemeClr val="bg1"/>
                </a:solidFill>
                <a:latin typeface="Francker Pro Condensed Regular" panose="020B0506040704040203" pitchFamily="34" charset="0"/>
              </a:rPr>
            </a:br>
            <a:r>
              <a:rPr lang="da-DK" sz="2400" dirty="0">
                <a:solidFill>
                  <a:schemeClr val="bg1"/>
                </a:solidFill>
                <a:latin typeface="Francker Pro Condensed Regular" panose="020B0506040704040203" pitchFamily="34" charset="0"/>
              </a:rPr>
              <a:t>motivation, fysik og sejlglæde. </a:t>
            </a:r>
          </a:p>
        </p:txBody>
      </p:sp>
      <p:sp>
        <p:nvSpPr>
          <p:cNvPr id="21" name="Tekstfelt 20">
            <a:extLst>
              <a:ext uri="{FF2B5EF4-FFF2-40B4-BE49-F238E27FC236}">
                <a16:creationId xmlns:a16="http://schemas.microsoft.com/office/drawing/2014/main" id="{95E1F6E1-9286-3E4D-A26A-1C6ECF467487}"/>
              </a:ext>
            </a:extLst>
          </p:cNvPr>
          <p:cNvSpPr txBox="1"/>
          <p:nvPr/>
        </p:nvSpPr>
        <p:spPr>
          <a:xfrm>
            <a:off x="520825" y="4385540"/>
            <a:ext cx="3208784" cy="1179554"/>
          </a:xfrm>
          <a:prstGeom prst="rect">
            <a:avLst/>
          </a:prstGeom>
          <a:noFill/>
          <a:ln w="28575">
            <a:noFill/>
          </a:ln>
          <a:effectLst>
            <a:softEdge rad="12700"/>
          </a:effectLst>
        </p:spPr>
        <p:txBody>
          <a:bodyPr wrap="square" lIns="0" tIns="0" rIns="0" bIns="0" rtlCol="0" anchor="b" anchorCtr="0">
            <a:spAutoFit/>
          </a:bodyPr>
          <a:lstStyle/>
          <a:p>
            <a:pPr>
              <a:lnSpc>
                <a:spcPct val="110000"/>
              </a:lnSpc>
            </a:pPr>
            <a:r>
              <a:rPr lang="da-DK" sz="1400" dirty="0">
                <a:solidFill>
                  <a:srgbClr val="012534"/>
                </a:solidFill>
                <a:latin typeface="Francker Pro Condensed Medium" panose="020B0504040704040203" pitchFamily="34" charset="77"/>
              </a:rPr>
              <a:t>Værktøjerne er: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a-DK" sz="1400" dirty="0">
                <a:solidFill>
                  <a:srgbClr val="012534"/>
                </a:solidFill>
                <a:latin typeface="Francker Pro Condensed Light" panose="020B0306040704040203" pitchFamily="34" charset="0"/>
              </a:rPr>
              <a:t>Diplomsejlerskolen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a-DK" sz="1400" dirty="0">
                <a:solidFill>
                  <a:srgbClr val="012534"/>
                </a:solidFill>
                <a:latin typeface="Francker Pro Condensed Light" panose="020B0306040704040203" pitchFamily="34" charset="0"/>
              </a:rPr>
              <a:t>Etisk kodeks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a-DK" sz="1400" dirty="0">
                <a:solidFill>
                  <a:srgbClr val="012534"/>
                </a:solidFill>
                <a:latin typeface="Francker Pro Condensed Light" panose="020B0306040704040203" pitchFamily="34" charset="0"/>
              </a:rPr>
              <a:t>Information på DS’ hjemmeside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a-DK" sz="1400" dirty="0">
                <a:solidFill>
                  <a:srgbClr val="012534"/>
                </a:solidFill>
                <a:latin typeface="Francker Pro Condensed Light" panose="020B0306040704040203" pitchFamily="34" charset="0"/>
              </a:rPr>
              <a:t>Dansk sejlsports ATK</a:t>
            </a: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302D381F-2E12-1740-9382-0A942CC005A3}"/>
              </a:ext>
            </a:extLst>
          </p:cNvPr>
          <p:cNvSpPr txBox="1"/>
          <p:nvPr/>
        </p:nvSpPr>
        <p:spPr>
          <a:xfrm>
            <a:off x="9643864" y="4596884"/>
            <a:ext cx="2401832" cy="31700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a-DK" sz="20000" b="1" dirty="0">
                <a:solidFill>
                  <a:schemeClr val="bg1"/>
                </a:solidFill>
                <a:latin typeface="Francker Pro Condensed Medium" panose="020B0504040704040203" pitchFamily="34" charset="77"/>
              </a:rPr>
              <a:t>2</a:t>
            </a:r>
          </a:p>
        </p:txBody>
      </p:sp>
      <p:sp>
        <p:nvSpPr>
          <p:cNvPr id="17" name="Tekstfelt 16">
            <a:extLst>
              <a:ext uri="{FF2B5EF4-FFF2-40B4-BE49-F238E27FC236}">
                <a16:creationId xmlns:a16="http://schemas.microsoft.com/office/drawing/2014/main" id="{4A5EC336-0AA2-BB48-B09C-AAA72339A244}"/>
              </a:ext>
            </a:extLst>
          </p:cNvPr>
          <p:cNvSpPr txBox="1"/>
          <p:nvPr/>
        </p:nvSpPr>
        <p:spPr>
          <a:xfrm>
            <a:off x="4079875" y="3502044"/>
            <a:ext cx="5343758" cy="2700739"/>
          </a:xfrm>
          <a:prstGeom prst="rect">
            <a:avLst/>
          </a:prstGeom>
          <a:noFill/>
          <a:ln w="28575">
            <a:noFill/>
          </a:ln>
          <a:effectLst>
            <a:softEdge rad="12700"/>
          </a:effectLst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a-DK" sz="2000" kern="0" spc="10" dirty="0">
                <a:solidFill>
                  <a:srgbClr val="012534"/>
                </a:solidFill>
                <a:latin typeface="Francker Pro Condensed Medium" panose="020B0504040704040203" pitchFamily="34" charset="77"/>
              </a:rPr>
              <a:t>Det handler om, at 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rgbClr val="012534"/>
                </a:solidFill>
                <a:latin typeface="Francker Pro Condensed Light" panose="020B0306040704040203" pitchFamily="34" charset="0"/>
              </a:rPr>
              <a:t>Forstå hvordan man udvikler sig og reagerer både kognitivt, psykisk og motorisk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rgbClr val="012534"/>
                </a:solidFill>
                <a:latin typeface="Francker Pro Condensed Light" panose="020B0306040704040203" pitchFamily="34" charset="0"/>
              </a:rPr>
              <a:t>Forstå sammenhængen mellem bevægelse og mental sundhed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rgbClr val="012534"/>
                </a:solidFill>
                <a:latin typeface="Francker Pro Condensed Light" panose="020B0306040704040203" pitchFamily="34" charset="0"/>
              </a:rPr>
              <a:t>Forstå betydningen af ernæring for alle børn og unge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da-DK" sz="2000" dirty="0">
              <a:solidFill>
                <a:srgbClr val="012534"/>
              </a:solidFill>
              <a:latin typeface="Francker Pro Condensed Light" panose="020B0306040704040203" pitchFamily="34" charset="0"/>
            </a:endParaRPr>
          </a:p>
        </p:txBody>
      </p:sp>
      <p:pic>
        <p:nvPicPr>
          <p:cNvPr id="15" name="Billede 14">
            <a:extLst>
              <a:ext uri="{FF2B5EF4-FFF2-40B4-BE49-F238E27FC236}">
                <a16:creationId xmlns:a16="http://schemas.microsoft.com/office/drawing/2014/main" id="{1223812D-884A-8F48-ADF5-2AB1318374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232" y="6064701"/>
            <a:ext cx="1732695" cy="524153"/>
          </a:xfrm>
          <a:prstGeom prst="rect">
            <a:avLst/>
          </a:prstGeom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F67AABA3-C6F6-5C43-8053-438476DE1F70}"/>
              </a:ext>
            </a:extLst>
          </p:cNvPr>
          <p:cNvSpPr txBox="1"/>
          <p:nvPr/>
        </p:nvSpPr>
        <p:spPr>
          <a:xfrm>
            <a:off x="488963" y="739280"/>
            <a:ext cx="2846138" cy="16773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da-DK" sz="4000" dirty="0">
                <a:solidFill>
                  <a:schemeClr val="bg1"/>
                </a:solidFill>
                <a:latin typeface="Francker Pro Condensed Light" panose="020B0306040704040203" pitchFamily="34" charset="0"/>
              </a:rPr>
              <a:t>Lære om bevægelse og sundhed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78D374B8-5493-9540-AA22-09935D39E60B}"/>
              </a:ext>
            </a:extLst>
          </p:cNvPr>
          <p:cNvSpPr txBox="1"/>
          <p:nvPr/>
        </p:nvSpPr>
        <p:spPr>
          <a:xfrm>
            <a:off x="520825" y="340211"/>
            <a:ext cx="3296093" cy="314588"/>
          </a:xfrm>
          <a:prstGeom prst="rect">
            <a:avLst/>
          </a:prstGeom>
          <a:noFill/>
          <a:ln w="28575">
            <a:noFill/>
          </a:ln>
          <a:effectLst>
            <a:softEdge rad="0"/>
          </a:effectLst>
        </p:spPr>
        <p:txBody>
          <a:bodyPr wrap="none" lIns="0" tIns="0" rIns="0" bIns="0" rtlCol="0" anchor="t" anchorCtr="0">
            <a:noAutofit/>
          </a:bodyPr>
          <a:lstStyle/>
          <a:p>
            <a:pPr lvl="0"/>
            <a:r>
              <a:rPr lang="da-DK" sz="1200" dirty="0">
                <a:solidFill>
                  <a:srgbClr val="012534"/>
                </a:solidFill>
                <a:latin typeface="Francker Pro Condensed Light" panose="020B0306040704040203" pitchFamily="34" charset="0"/>
              </a:rPr>
              <a:t>Børn og unge skal</a:t>
            </a:r>
          </a:p>
          <a:p>
            <a:pPr lvl="0"/>
            <a:endParaRPr lang="da-DK" sz="1200" dirty="0">
              <a:solidFill>
                <a:srgbClr val="012534"/>
              </a:solidFill>
              <a:latin typeface="Francker Pro Condensed Light" panose="020B0306040704040203" pitchFamily="34" charset="0"/>
            </a:endParaRP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3E0421FF-9FC1-8C49-A549-0692406DFB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9343" y="2266709"/>
            <a:ext cx="2423802" cy="1718981"/>
          </a:xfrm>
          <a:prstGeom prst="rect">
            <a:avLst/>
          </a:prstGeom>
        </p:spPr>
      </p:pic>
      <p:sp>
        <p:nvSpPr>
          <p:cNvPr id="18" name="Tekstfelt 17">
            <a:extLst>
              <a:ext uri="{FF2B5EF4-FFF2-40B4-BE49-F238E27FC236}">
                <a16:creationId xmlns:a16="http://schemas.microsoft.com/office/drawing/2014/main" id="{D2BD9C85-64ED-894E-92C7-39F3EF42EDD0}"/>
              </a:ext>
            </a:extLst>
          </p:cNvPr>
          <p:cNvSpPr txBox="1"/>
          <p:nvPr/>
        </p:nvSpPr>
        <p:spPr>
          <a:xfrm rot="16200000">
            <a:off x="11029008" y="785016"/>
            <a:ext cx="1966884" cy="285948"/>
          </a:xfrm>
          <a:prstGeom prst="rect">
            <a:avLst/>
          </a:prstGeom>
          <a:noFill/>
          <a:ln w="28575">
            <a:noFill/>
          </a:ln>
          <a:effectLst>
            <a:softEdge rad="0"/>
          </a:effectLst>
        </p:spPr>
        <p:txBody>
          <a:bodyPr wrap="none" lIns="0" tIns="0" rIns="0" bIns="0" rtlCol="0" anchor="t" anchorCtr="0">
            <a:noAutofit/>
          </a:bodyPr>
          <a:lstStyle/>
          <a:p>
            <a:pPr lvl="0"/>
            <a:r>
              <a:rPr lang="da-DK" sz="1200" spc="10" dirty="0">
                <a:solidFill>
                  <a:srgbClr val="012534">
                    <a:alpha val="30000"/>
                  </a:srgbClr>
                </a:solidFill>
                <a:latin typeface="Francker Pro Condensed Light" panose="020B0306040704040203" pitchFamily="34" charset="0"/>
              </a:rPr>
              <a:t>Børne- og ungdomspolitik</a:t>
            </a:r>
          </a:p>
          <a:p>
            <a:pPr lvl="0"/>
            <a:endParaRPr lang="da-DK" sz="1200" spc="10" dirty="0">
              <a:solidFill>
                <a:srgbClr val="012534">
                  <a:alpha val="30000"/>
                </a:srgbClr>
              </a:solidFill>
              <a:latin typeface="Francker Pro Condensed Light" panose="020B030604070404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742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9B6BB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kstfelt 17">
            <a:extLst>
              <a:ext uri="{FF2B5EF4-FFF2-40B4-BE49-F238E27FC236}">
                <a16:creationId xmlns:a16="http://schemas.microsoft.com/office/drawing/2014/main" id="{A61F095D-F5F7-7940-87C5-58C2CD8ADC9C}"/>
              </a:ext>
            </a:extLst>
          </p:cNvPr>
          <p:cNvSpPr txBox="1"/>
          <p:nvPr/>
        </p:nvSpPr>
        <p:spPr>
          <a:xfrm>
            <a:off x="148855" y="1"/>
            <a:ext cx="3296093" cy="6857999"/>
          </a:xfrm>
          <a:prstGeom prst="rect">
            <a:avLst/>
          </a:prstGeom>
          <a:solidFill>
            <a:srgbClr val="89B6BB"/>
          </a:solidFill>
          <a:ln w="28575">
            <a:noFill/>
          </a:ln>
          <a:effectLst>
            <a:softEdge rad="0"/>
          </a:effectLst>
        </p:spPr>
        <p:txBody>
          <a:bodyPr wrap="none" lIns="180000" tIns="468000" rIns="72000" bIns="46800" rtlCol="0" anchor="t" anchorCtr="0">
            <a:noAutofit/>
          </a:bodyPr>
          <a:lstStyle/>
          <a:p>
            <a:pPr lvl="0"/>
            <a:endParaRPr lang="da-DK" sz="1200" dirty="0">
              <a:solidFill>
                <a:srgbClr val="012534"/>
              </a:solidFill>
              <a:latin typeface="Francker Pro Condensed Light" panose="020B0306040704040203" pitchFamily="34" charset="0"/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9AF4CCC0-C9E8-DA4F-819F-BEECA8991F78}"/>
              </a:ext>
            </a:extLst>
          </p:cNvPr>
          <p:cNvSpPr/>
          <p:nvPr/>
        </p:nvSpPr>
        <p:spPr>
          <a:xfrm>
            <a:off x="0" y="0"/>
            <a:ext cx="148856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E80FDF9B-489A-964A-8617-0A73FC6DA619}"/>
              </a:ext>
            </a:extLst>
          </p:cNvPr>
          <p:cNvSpPr/>
          <p:nvPr/>
        </p:nvSpPr>
        <p:spPr>
          <a:xfrm>
            <a:off x="3000375" y="430219"/>
            <a:ext cx="8450890" cy="2271792"/>
          </a:xfrm>
          <a:prstGeom prst="ellipse">
            <a:avLst/>
          </a:prstGeom>
          <a:solidFill>
            <a:srgbClr val="A85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1" name="Tekstfelt 20">
            <a:extLst>
              <a:ext uri="{FF2B5EF4-FFF2-40B4-BE49-F238E27FC236}">
                <a16:creationId xmlns:a16="http://schemas.microsoft.com/office/drawing/2014/main" id="{95E1F6E1-9286-3E4D-A26A-1C6ECF467487}"/>
              </a:ext>
            </a:extLst>
          </p:cNvPr>
          <p:cNvSpPr txBox="1"/>
          <p:nvPr/>
        </p:nvSpPr>
        <p:spPr>
          <a:xfrm>
            <a:off x="520826" y="3680813"/>
            <a:ext cx="2846138" cy="1890518"/>
          </a:xfrm>
          <a:prstGeom prst="rect">
            <a:avLst/>
          </a:prstGeom>
          <a:noFill/>
          <a:ln w="28575">
            <a:noFill/>
          </a:ln>
          <a:effectLst>
            <a:softEdge rad="12700"/>
          </a:effectLst>
        </p:spPr>
        <p:txBody>
          <a:bodyPr wrap="square" lIns="0" tIns="0" rIns="0" bIns="0" rtlCol="0" anchor="b" anchorCtr="0">
            <a:spAutoFit/>
          </a:bodyPr>
          <a:lstStyle/>
          <a:p>
            <a:pPr>
              <a:lnSpc>
                <a:spcPct val="110000"/>
              </a:lnSpc>
            </a:pPr>
            <a:r>
              <a:rPr lang="da-DK" sz="1400" dirty="0">
                <a:solidFill>
                  <a:srgbClr val="012534"/>
                </a:solidFill>
                <a:latin typeface="Francker Pro Condensed Medium" panose="020B0504040704040203" pitchFamily="34" charset="77"/>
              </a:rPr>
              <a:t>Værktøjerne er: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a-DK" sz="1400" dirty="0">
                <a:solidFill>
                  <a:srgbClr val="012534"/>
                </a:solidFill>
                <a:latin typeface="Francker Pro Condensed Light" panose="020B0306040704040203" pitchFamily="34" charset="0"/>
              </a:rPr>
              <a:t>Dansk sejlunions ATK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a-DK" sz="1400" dirty="0">
                <a:solidFill>
                  <a:srgbClr val="012534"/>
                </a:solidFill>
                <a:latin typeface="Francker Pro Condensed Light" panose="020B0306040704040203" pitchFamily="34" charset="0"/>
              </a:rPr>
              <a:t>Koncepter fra YOUNGSTERS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a-DK" sz="1400" dirty="0">
                <a:solidFill>
                  <a:srgbClr val="012534"/>
                </a:solidFill>
                <a:latin typeface="Francker Pro Condensed Light" panose="020B0306040704040203" pitchFamily="34" charset="0"/>
              </a:rPr>
              <a:t>Pædagogiske tilgange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a-DK" sz="1400" dirty="0">
                <a:solidFill>
                  <a:srgbClr val="012534"/>
                </a:solidFill>
                <a:latin typeface="Francker Pro Condensed Light" panose="020B0306040704040203" pitchFamily="34" charset="0"/>
              </a:rPr>
              <a:t>Ture og fælles aktiviteter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a-DK" sz="1400" dirty="0">
                <a:solidFill>
                  <a:srgbClr val="012534"/>
                </a:solidFill>
                <a:latin typeface="Francker Pro Condensed Light" panose="020B0306040704040203" pitchFamily="34" charset="0"/>
              </a:rPr>
              <a:t>Gode fysiske rammer for leg og fællesskab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a-DK" sz="1400" dirty="0">
                <a:solidFill>
                  <a:srgbClr val="012534"/>
                </a:solidFill>
                <a:latin typeface="Francker Pro Condensed Light" panose="020B0306040704040203" pitchFamily="34" charset="0"/>
              </a:rPr>
              <a:t>Inspiration på hjemmesiden</a:t>
            </a: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302D381F-2E12-1740-9382-0A942CC005A3}"/>
              </a:ext>
            </a:extLst>
          </p:cNvPr>
          <p:cNvSpPr txBox="1"/>
          <p:nvPr/>
        </p:nvSpPr>
        <p:spPr>
          <a:xfrm>
            <a:off x="9643864" y="4565121"/>
            <a:ext cx="2401832" cy="31700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a-DK" sz="20000" b="1" dirty="0">
                <a:solidFill>
                  <a:schemeClr val="bg1"/>
                </a:solidFill>
                <a:latin typeface="Francker Pro Condensed Medium" panose="020B0504040704040203" pitchFamily="34" charset="77"/>
              </a:rPr>
              <a:t>3</a:t>
            </a:r>
          </a:p>
        </p:txBody>
      </p:sp>
      <p:sp>
        <p:nvSpPr>
          <p:cNvPr id="17" name="Tekstfelt 16">
            <a:extLst>
              <a:ext uri="{FF2B5EF4-FFF2-40B4-BE49-F238E27FC236}">
                <a16:creationId xmlns:a16="http://schemas.microsoft.com/office/drawing/2014/main" id="{4A5EC336-0AA2-BB48-B09C-AAA72339A244}"/>
              </a:ext>
            </a:extLst>
          </p:cNvPr>
          <p:cNvSpPr txBox="1"/>
          <p:nvPr/>
        </p:nvSpPr>
        <p:spPr>
          <a:xfrm>
            <a:off x="4080660" y="3475998"/>
            <a:ext cx="4076979" cy="1685077"/>
          </a:xfrm>
          <a:prstGeom prst="rect">
            <a:avLst/>
          </a:prstGeom>
          <a:noFill/>
          <a:ln w="28575">
            <a:noFill/>
          </a:ln>
          <a:effectLst>
            <a:softEdge rad="12700"/>
          </a:effectLst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a-DK" sz="2000" kern="0" spc="10" dirty="0">
                <a:solidFill>
                  <a:srgbClr val="012534"/>
                </a:solidFill>
                <a:latin typeface="Francker Pro Condensed Medium" panose="020B0504040704040203" pitchFamily="34" charset="77"/>
              </a:rPr>
              <a:t>Det handler om, at 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rgbClr val="012534"/>
                </a:solidFill>
                <a:latin typeface="Francker Pro Condensed Light" panose="020B0306040704040203" pitchFamily="34" charset="0"/>
              </a:rPr>
              <a:t>Lege og have det sjovt – også på tværs af alder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rgbClr val="012534"/>
                </a:solidFill>
                <a:latin typeface="Francker Pro Condensed Light" panose="020B0306040704040203" pitchFamily="34" charset="0"/>
              </a:rPr>
              <a:t>Være aktiv deltager i fællesskaber 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rgbClr val="012534"/>
                </a:solidFill>
                <a:latin typeface="Francker Pro Condensed Light" panose="020B0306040704040203" pitchFamily="34" charset="0"/>
              </a:rPr>
              <a:t>Være hjælpsom og tolerant</a:t>
            </a:r>
          </a:p>
        </p:txBody>
      </p:sp>
      <p:pic>
        <p:nvPicPr>
          <p:cNvPr id="15" name="Billede 14">
            <a:extLst>
              <a:ext uri="{FF2B5EF4-FFF2-40B4-BE49-F238E27FC236}">
                <a16:creationId xmlns:a16="http://schemas.microsoft.com/office/drawing/2014/main" id="{1223812D-884A-8F48-ADF5-2AB1318374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232" y="6064701"/>
            <a:ext cx="1732695" cy="524153"/>
          </a:xfrm>
          <a:prstGeom prst="rect">
            <a:avLst/>
          </a:prstGeom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F67AABA3-C6F6-5C43-8053-438476DE1F70}"/>
              </a:ext>
            </a:extLst>
          </p:cNvPr>
          <p:cNvSpPr txBox="1"/>
          <p:nvPr/>
        </p:nvSpPr>
        <p:spPr>
          <a:xfrm>
            <a:off x="488963" y="739280"/>
            <a:ext cx="2846138" cy="16773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da-DK" sz="4000" dirty="0">
                <a:solidFill>
                  <a:schemeClr val="bg1"/>
                </a:solidFill>
                <a:latin typeface="Francker Pro Condensed Light" panose="020B0306040704040203" pitchFamily="34" charset="0"/>
              </a:rPr>
              <a:t>Opleve </a:t>
            </a:r>
            <a:br>
              <a:rPr lang="da-DK" sz="4000" dirty="0">
                <a:solidFill>
                  <a:schemeClr val="bg1"/>
                </a:solidFill>
                <a:latin typeface="Francker Pro Condensed Light" panose="020B0306040704040203" pitchFamily="34" charset="0"/>
              </a:rPr>
            </a:br>
            <a:r>
              <a:rPr lang="da-DK" sz="4000" dirty="0">
                <a:solidFill>
                  <a:schemeClr val="bg1"/>
                </a:solidFill>
                <a:latin typeface="Francker Pro Condensed Light" panose="020B0306040704040203" pitchFamily="34" charset="0"/>
              </a:rPr>
              <a:t>sociale relationer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78D374B8-5493-9540-AA22-09935D39E60B}"/>
              </a:ext>
            </a:extLst>
          </p:cNvPr>
          <p:cNvSpPr txBox="1"/>
          <p:nvPr/>
        </p:nvSpPr>
        <p:spPr>
          <a:xfrm>
            <a:off x="520825" y="340211"/>
            <a:ext cx="3296093" cy="314588"/>
          </a:xfrm>
          <a:prstGeom prst="rect">
            <a:avLst/>
          </a:prstGeom>
          <a:noFill/>
          <a:ln w="28575">
            <a:noFill/>
          </a:ln>
          <a:effectLst>
            <a:softEdge rad="0"/>
          </a:effectLst>
        </p:spPr>
        <p:txBody>
          <a:bodyPr wrap="none" lIns="0" tIns="0" rIns="0" bIns="0" rtlCol="0" anchor="t" anchorCtr="0">
            <a:noAutofit/>
          </a:bodyPr>
          <a:lstStyle/>
          <a:p>
            <a:pPr lvl="0"/>
            <a:r>
              <a:rPr lang="da-DK" sz="1200" dirty="0">
                <a:solidFill>
                  <a:srgbClr val="012534"/>
                </a:solidFill>
                <a:latin typeface="Francker Pro Condensed Light" panose="020B0306040704040203" pitchFamily="34" charset="0"/>
              </a:rPr>
              <a:t>Børn og unge skal</a:t>
            </a:r>
          </a:p>
          <a:p>
            <a:pPr lvl="0"/>
            <a:endParaRPr lang="da-DK" sz="1200" dirty="0">
              <a:solidFill>
                <a:srgbClr val="012534"/>
              </a:solidFill>
              <a:latin typeface="Francker Pro Condensed Light" panose="020B0306040704040203" pitchFamily="34" charset="0"/>
            </a:endParaRP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2B3C625A-7999-FF4C-8BF5-61A3F74E7A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437" t="16320" r="26763" b="12008"/>
          <a:stretch/>
        </p:blipFill>
        <p:spPr>
          <a:xfrm>
            <a:off x="8661709" y="1943775"/>
            <a:ext cx="3501331" cy="3470639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B996F2C5-8994-6F4E-917E-11A83DB119B4}"/>
              </a:ext>
            </a:extLst>
          </p:cNvPr>
          <p:cNvSpPr txBox="1"/>
          <p:nvPr/>
        </p:nvSpPr>
        <p:spPr>
          <a:xfrm>
            <a:off x="3360544" y="1180003"/>
            <a:ext cx="7787806" cy="83099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da-DK" sz="2400" dirty="0">
                <a:solidFill>
                  <a:schemeClr val="bg1"/>
                </a:solidFill>
                <a:latin typeface="Francker Pro Condensed Regular" panose="020B0506040704040203" pitchFamily="34" charset="0"/>
              </a:rPr>
              <a:t>Det sociale fællesskab for børn og unge er </a:t>
            </a:r>
            <a:br>
              <a:rPr lang="da-DK" sz="2400" dirty="0">
                <a:solidFill>
                  <a:schemeClr val="bg1"/>
                </a:solidFill>
                <a:latin typeface="Francker Pro Condensed Regular" panose="020B0506040704040203" pitchFamily="34" charset="0"/>
              </a:rPr>
            </a:br>
            <a:r>
              <a:rPr lang="da-DK" sz="2400" dirty="0">
                <a:solidFill>
                  <a:schemeClr val="bg1"/>
                </a:solidFill>
                <a:latin typeface="Francker Pro Condensed Regular" panose="020B0506040704040203" pitchFamily="34" charset="0"/>
              </a:rPr>
              <a:t>afgørende på land og vand </a:t>
            </a:r>
          </a:p>
        </p:txBody>
      </p:sp>
      <p:sp>
        <p:nvSpPr>
          <p:cNvPr id="19" name="Tekstfelt 18">
            <a:extLst>
              <a:ext uri="{FF2B5EF4-FFF2-40B4-BE49-F238E27FC236}">
                <a16:creationId xmlns:a16="http://schemas.microsoft.com/office/drawing/2014/main" id="{668E7868-624B-F946-BC8D-9E58B6C5C2B3}"/>
              </a:ext>
            </a:extLst>
          </p:cNvPr>
          <p:cNvSpPr txBox="1"/>
          <p:nvPr/>
        </p:nvSpPr>
        <p:spPr>
          <a:xfrm rot="16200000">
            <a:off x="11029008" y="785016"/>
            <a:ext cx="1966884" cy="285948"/>
          </a:xfrm>
          <a:prstGeom prst="rect">
            <a:avLst/>
          </a:prstGeom>
          <a:noFill/>
          <a:ln w="28575">
            <a:noFill/>
          </a:ln>
          <a:effectLst>
            <a:softEdge rad="0"/>
          </a:effectLst>
        </p:spPr>
        <p:txBody>
          <a:bodyPr wrap="none" lIns="0" tIns="0" rIns="0" bIns="0" rtlCol="0" anchor="t" anchorCtr="0">
            <a:noAutofit/>
          </a:bodyPr>
          <a:lstStyle/>
          <a:p>
            <a:pPr lvl="0"/>
            <a:r>
              <a:rPr lang="da-DK" sz="1200" spc="10" dirty="0">
                <a:solidFill>
                  <a:srgbClr val="012534">
                    <a:alpha val="30000"/>
                  </a:srgbClr>
                </a:solidFill>
                <a:latin typeface="Francker Pro Condensed Light" panose="020B0306040704040203" pitchFamily="34" charset="0"/>
              </a:rPr>
              <a:t>Børne- og ungdomspolitik</a:t>
            </a:r>
          </a:p>
          <a:p>
            <a:pPr lvl="0"/>
            <a:endParaRPr lang="da-DK" sz="1200" spc="10" dirty="0">
              <a:solidFill>
                <a:srgbClr val="012534">
                  <a:alpha val="30000"/>
                </a:srgbClr>
              </a:solidFill>
              <a:latin typeface="Francker Pro Condensed Light" panose="020B030604070404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558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9B6BB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felt 9">
            <a:extLst>
              <a:ext uri="{FF2B5EF4-FFF2-40B4-BE49-F238E27FC236}">
                <a16:creationId xmlns:a16="http://schemas.microsoft.com/office/drawing/2014/main" id="{74654342-9B25-E64B-9495-643A023BB02D}"/>
              </a:ext>
            </a:extLst>
          </p:cNvPr>
          <p:cNvSpPr txBox="1"/>
          <p:nvPr/>
        </p:nvSpPr>
        <p:spPr>
          <a:xfrm>
            <a:off x="148855" y="1"/>
            <a:ext cx="3296093" cy="6857999"/>
          </a:xfrm>
          <a:prstGeom prst="rect">
            <a:avLst/>
          </a:prstGeom>
          <a:solidFill>
            <a:srgbClr val="89B6BB"/>
          </a:solidFill>
          <a:ln w="28575">
            <a:noFill/>
          </a:ln>
          <a:effectLst>
            <a:softEdge rad="0"/>
          </a:effectLst>
        </p:spPr>
        <p:txBody>
          <a:bodyPr wrap="none" lIns="180000" tIns="468000" rIns="72000" bIns="46800" rtlCol="0" anchor="t" anchorCtr="0">
            <a:noAutofit/>
          </a:bodyPr>
          <a:lstStyle/>
          <a:p>
            <a:pPr lvl="0"/>
            <a:endParaRPr lang="da-DK" sz="1200" dirty="0">
              <a:solidFill>
                <a:srgbClr val="012534"/>
              </a:solidFill>
              <a:latin typeface="Francker Pro Condensed Light" panose="020B0306040704040203" pitchFamily="34" charset="0"/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9AF4CCC0-C9E8-DA4F-819F-BEECA8991F78}"/>
              </a:ext>
            </a:extLst>
          </p:cNvPr>
          <p:cNvSpPr/>
          <p:nvPr/>
        </p:nvSpPr>
        <p:spPr>
          <a:xfrm>
            <a:off x="0" y="0"/>
            <a:ext cx="148856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E80FDF9B-489A-964A-8617-0A73FC6DA619}"/>
              </a:ext>
            </a:extLst>
          </p:cNvPr>
          <p:cNvSpPr/>
          <p:nvPr/>
        </p:nvSpPr>
        <p:spPr>
          <a:xfrm>
            <a:off x="3000375" y="430219"/>
            <a:ext cx="8450890" cy="2271792"/>
          </a:xfrm>
          <a:prstGeom prst="ellipse">
            <a:avLst/>
          </a:prstGeom>
          <a:solidFill>
            <a:srgbClr val="523A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B996F2C5-8994-6F4E-917E-11A83DB119B4}"/>
              </a:ext>
            </a:extLst>
          </p:cNvPr>
          <p:cNvSpPr txBox="1"/>
          <p:nvPr/>
        </p:nvSpPr>
        <p:spPr>
          <a:xfrm>
            <a:off x="3343275" y="1004571"/>
            <a:ext cx="7787806" cy="120032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da-DK" sz="2400" dirty="0">
                <a:solidFill>
                  <a:schemeClr val="bg1"/>
                </a:solidFill>
                <a:latin typeface="Francker Pro Condensed Regular" panose="020B0506040704040203" pitchFamily="34" charset="0"/>
              </a:rPr>
              <a:t>Når man lærer at sejle, tilegner man sig </a:t>
            </a:r>
            <a:br>
              <a:rPr lang="da-DK" sz="2400" dirty="0">
                <a:solidFill>
                  <a:schemeClr val="bg1"/>
                </a:solidFill>
                <a:latin typeface="Francker Pro Condensed Regular" panose="020B0506040704040203" pitchFamily="34" charset="0"/>
              </a:rPr>
            </a:br>
            <a:r>
              <a:rPr lang="da-DK" sz="2400" dirty="0">
                <a:solidFill>
                  <a:schemeClr val="bg1"/>
                </a:solidFill>
                <a:latin typeface="Francker Pro Condensed Regular" panose="020B0506040704040203" pitchFamily="34" charset="0"/>
              </a:rPr>
              <a:t>mange evner og kompetencer, som man kan bruge </a:t>
            </a:r>
            <a:br>
              <a:rPr lang="da-DK" sz="2400" dirty="0">
                <a:solidFill>
                  <a:schemeClr val="bg1"/>
                </a:solidFill>
                <a:latin typeface="Francker Pro Condensed Regular" panose="020B0506040704040203" pitchFamily="34" charset="0"/>
              </a:rPr>
            </a:br>
            <a:r>
              <a:rPr lang="da-DK" sz="2400" dirty="0">
                <a:solidFill>
                  <a:schemeClr val="bg1"/>
                </a:solidFill>
                <a:latin typeface="Francker Pro Condensed Regular" panose="020B0506040704040203" pitchFamily="34" charset="0"/>
              </a:rPr>
              <a:t>i andre sammenhænge i skolen og i livet</a:t>
            </a: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302D381F-2E12-1740-9382-0A942CC005A3}"/>
              </a:ext>
            </a:extLst>
          </p:cNvPr>
          <p:cNvSpPr txBox="1"/>
          <p:nvPr/>
        </p:nvSpPr>
        <p:spPr>
          <a:xfrm>
            <a:off x="9643864" y="4596884"/>
            <a:ext cx="2401832" cy="31700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a-DK" sz="20000" b="1" dirty="0">
                <a:solidFill>
                  <a:schemeClr val="bg1"/>
                </a:solidFill>
                <a:latin typeface="Francker Pro Condensed Medium" panose="020B0504040704040203" pitchFamily="34" charset="77"/>
              </a:rPr>
              <a:t>4</a:t>
            </a:r>
          </a:p>
        </p:txBody>
      </p:sp>
      <p:sp>
        <p:nvSpPr>
          <p:cNvPr id="17" name="Tekstfelt 16">
            <a:extLst>
              <a:ext uri="{FF2B5EF4-FFF2-40B4-BE49-F238E27FC236}">
                <a16:creationId xmlns:a16="http://schemas.microsoft.com/office/drawing/2014/main" id="{4A5EC336-0AA2-BB48-B09C-AAA72339A244}"/>
              </a:ext>
            </a:extLst>
          </p:cNvPr>
          <p:cNvSpPr txBox="1"/>
          <p:nvPr/>
        </p:nvSpPr>
        <p:spPr>
          <a:xfrm>
            <a:off x="4972838" y="3287483"/>
            <a:ext cx="5368747" cy="3377848"/>
          </a:xfrm>
          <a:prstGeom prst="rect">
            <a:avLst/>
          </a:prstGeom>
          <a:noFill/>
          <a:ln w="28575">
            <a:noFill/>
          </a:ln>
          <a:effectLst>
            <a:softEdge rad="12700"/>
          </a:effectLst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a-DK" sz="2000" kern="0" spc="10" dirty="0">
                <a:solidFill>
                  <a:srgbClr val="012534"/>
                </a:solidFill>
                <a:latin typeface="Francker Pro Condensed Medium" panose="020B0504040704040203" pitchFamily="34" charset="77"/>
              </a:rPr>
              <a:t>Det handler om, at 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rgbClr val="012534"/>
                </a:solidFill>
                <a:latin typeface="Francker Pro Condensed Light" panose="020B0306040704040203" pitchFamily="34" charset="0"/>
              </a:rPr>
              <a:t>Udvikle sin nysgerrighed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rgbClr val="012534"/>
                </a:solidFill>
                <a:latin typeface="Francker Pro Condensed Light" panose="020B0306040704040203" pitchFamily="34" charset="0"/>
              </a:rPr>
              <a:t>Udvikle færdigheder til at blive en alsidig sejler 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rgbClr val="012534"/>
                </a:solidFill>
                <a:latin typeface="Francker Pro Condensed Light" panose="020B0306040704040203" pitchFamily="34" charset="0"/>
              </a:rPr>
              <a:t>Børn og unge bliver selvhjulpne 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rgbClr val="012534"/>
                </a:solidFill>
                <a:latin typeface="Francker Pro Condensed Light" panose="020B0306040704040203" pitchFamily="34" charset="0"/>
              </a:rPr>
              <a:t>Blive mødt med opbakning og plads til at lære mere uanset ambitionsniveau og motivation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rgbClr val="012534"/>
                </a:solidFill>
                <a:latin typeface="Francker Pro Condensed Light" panose="020B0306040704040203" pitchFamily="34" charset="0"/>
              </a:rPr>
              <a:t>Lære at holde sit udstyr vedlige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rgbClr val="012534"/>
                </a:solidFill>
                <a:latin typeface="Francker Pro Condensed Light" panose="020B0306040704040203" pitchFamily="34" charset="0"/>
              </a:rPr>
              <a:t>Kende til muligheder for uddannelse i klubben og Dansk Sejlunion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da-DK" sz="2000" dirty="0">
              <a:solidFill>
                <a:srgbClr val="012534"/>
              </a:solidFill>
              <a:latin typeface="Francker Pro Condensed Light" panose="020B0306040704040203" pitchFamily="34" charset="0"/>
            </a:endParaRPr>
          </a:p>
        </p:txBody>
      </p:sp>
      <p:pic>
        <p:nvPicPr>
          <p:cNvPr id="15" name="Billede 14">
            <a:extLst>
              <a:ext uri="{FF2B5EF4-FFF2-40B4-BE49-F238E27FC236}">
                <a16:creationId xmlns:a16="http://schemas.microsoft.com/office/drawing/2014/main" id="{1223812D-884A-8F48-ADF5-2AB1318374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232" y="6064701"/>
            <a:ext cx="1732695" cy="524153"/>
          </a:xfrm>
          <a:prstGeom prst="rect">
            <a:avLst/>
          </a:prstGeom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F67AABA3-C6F6-5C43-8053-438476DE1F70}"/>
              </a:ext>
            </a:extLst>
          </p:cNvPr>
          <p:cNvSpPr txBox="1"/>
          <p:nvPr/>
        </p:nvSpPr>
        <p:spPr>
          <a:xfrm>
            <a:off x="488963" y="739280"/>
            <a:ext cx="2846138" cy="22313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da-DK" sz="4000" dirty="0">
                <a:solidFill>
                  <a:schemeClr val="bg1"/>
                </a:solidFill>
                <a:latin typeface="Francker Pro Condensed Light" panose="020B0306040704040203" pitchFamily="34" charset="0"/>
              </a:rPr>
              <a:t>Kunne dygtiggøre sig</a:t>
            </a:r>
          </a:p>
          <a:p>
            <a:pPr>
              <a:lnSpc>
                <a:spcPct val="90000"/>
              </a:lnSpc>
            </a:pPr>
            <a:endParaRPr lang="da-DK" sz="4000" dirty="0">
              <a:solidFill>
                <a:schemeClr val="bg1"/>
              </a:solidFill>
              <a:latin typeface="Francker Pro Condensed Light" panose="020B0306040704040203" pitchFamily="34" charset="0"/>
            </a:endParaRP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78D374B8-5493-9540-AA22-09935D39E60B}"/>
              </a:ext>
            </a:extLst>
          </p:cNvPr>
          <p:cNvSpPr txBox="1"/>
          <p:nvPr/>
        </p:nvSpPr>
        <p:spPr>
          <a:xfrm>
            <a:off x="520825" y="340211"/>
            <a:ext cx="3296093" cy="314588"/>
          </a:xfrm>
          <a:prstGeom prst="rect">
            <a:avLst/>
          </a:prstGeom>
          <a:noFill/>
          <a:ln w="28575">
            <a:noFill/>
          </a:ln>
          <a:effectLst>
            <a:softEdge rad="0"/>
          </a:effectLst>
        </p:spPr>
        <p:txBody>
          <a:bodyPr wrap="none" lIns="0" tIns="0" rIns="0" bIns="0" rtlCol="0" anchor="t" anchorCtr="0">
            <a:noAutofit/>
          </a:bodyPr>
          <a:lstStyle/>
          <a:p>
            <a:pPr lvl="0"/>
            <a:r>
              <a:rPr lang="da-DK" sz="1200" dirty="0">
                <a:solidFill>
                  <a:srgbClr val="012534"/>
                </a:solidFill>
                <a:latin typeface="Francker Pro Condensed Light" panose="020B0306040704040203" pitchFamily="34" charset="0"/>
              </a:rPr>
              <a:t>Børn og unge skal</a:t>
            </a:r>
          </a:p>
          <a:p>
            <a:pPr lvl="0"/>
            <a:endParaRPr lang="da-DK" sz="1200" dirty="0">
              <a:solidFill>
                <a:srgbClr val="012534"/>
              </a:solidFill>
              <a:latin typeface="Francker Pro Condensed Light" panose="020B0306040704040203" pitchFamily="34" charset="0"/>
            </a:endParaRPr>
          </a:p>
        </p:txBody>
      </p:sp>
      <p:sp>
        <p:nvSpPr>
          <p:cNvPr id="18" name="Tekstfelt 17">
            <a:extLst>
              <a:ext uri="{FF2B5EF4-FFF2-40B4-BE49-F238E27FC236}">
                <a16:creationId xmlns:a16="http://schemas.microsoft.com/office/drawing/2014/main" id="{FD2B00AD-B381-8145-A9AD-60903CA8FBF4}"/>
              </a:ext>
            </a:extLst>
          </p:cNvPr>
          <p:cNvSpPr txBox="1"/>
          <p:nvPr/>
        </p:nvSpPr>
        <p:spPr>
          <a:xfrm>
            <a:off x="520825" y="4155990"/>
            <a:ext cx="2814276" cy="1416542"/>
          </a:xfrm>
          <a:prstGeom prst="rect">
            <a:avLst/>
          </a:prstGeom>
          <a:noFill/>
          <a:ln w="28575">
            <a:noFill/>
          </a:ln>
          <a:effectLst>
            <a:softEdge rad="12700"/>
          </a:effectLst>
        </p:spPr>
        <p:txBody>
          <a:bodyPr wrap="square" lIns="0" tIns="0" rIns="0" bIns="0" rtlCol="0" anchor="b" anchorCtr="0">
            <a:spAutoFit/>
          </a:bodyPr>
          <a:lstStyle/>
          <a:p>
            <a:pPr>
              <a:lnSpc>
                <a:spcPct val="110000"/>
              </a:lnSpc>
            </a:pPr>
            <a:r>
              <a:rPr lang="da-DK" sz="1400" dirty="0">
                <a:solidFill>
                  <a:srgbClr val="012534"/>
                </a:solidFill>
                <a:latin typeface="Francker Pro Condensed Medium" panose="020B0504040704040203" pitchFamily="34" charset="77"/>
              </a:rPr>
              <a:t>Værktøjerne er: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a-DK" sz="1400" dirty="0">
                <a:solidFill>
                  <a:srgbClr val="012534"/>
                </a:solidFill>
                <a:latin typeface="Francker Pro Condensed Light" panose="020B0306040704040203" pitchFamily="34" charset="0"/>
              </a:rPr>
              <a:t>ATK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a-DK" sz="1400" dirty="0">
                <a:solidFill>
                  <a:srgbClr val="012534"/>
                </a:solidFill>
                <a:latin typeface="Francker Pro Condensed Light" panose="020B0306040704040203" pitchFamily="34" charset="0"/>
              </a:rPr>
              <a:t>Diplomsejlerskolen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a-DK" sz="1400" dirty="0">
                <a:solidFill>
                  <a:srgbClr val="012534"/>
                </a:solidFill>
                <a:latin typeface="Francker Pro Condensed Light" panose="020B0306040704040203" pitchFamily="34" charset="0"/>
              </a:rPr>
              <a:t>Pædagogiske tilgange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a-DK" sz="1400" dirty="0">
                <a:solidFill>
                  <a:srgbClr val="012534"/>
                </a:solidFill>
                <a:latin typeface="Francker Pro Condensed Light" panose="020B0306040704040203" pitchFamily="34" charset="0"/>
              </a:rPr>
              <a:t>Information på DS’ og DIF’s hjemmesider</a:t>
            </a: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55521607-38D6-904E-906C-40864FBF2273}"/>
              </a:ext>
            </a:extLst>
          </p:cNvPr>
          <p:cNvSpPr txBox="1"/>
          <p:nvPr/>
        </p:nvSpPr>
        <p:spPr>
          <a:xfrm rot="16200000">
            <a:off x="11029008" y="785016"/>
            <a:ext cx="1966884" cy="285948"/>
          </a:xfrm>
          <a:prstGeom prst="rect">
            <a:avLst/>
          </a:prstGeom>
          <a:noFill/>
          <a:ln w="28575">
            <a:noFill/>
          </a:ln>
          <a:effectLst>
            <a:softEdge rad="0"/>
          </a:effectLst>
        </p:spPr>
        <p:txBody>
          <a:bodyPr wrap="none" lIns="0" tIns="0" rIns="0" bIns="0" rtlCol="0" anchor="t" anchorCtr="0">
            <a:noAutofit/>
          </a:bodyPr>
          <a:lstStyle/>
          <a:p>
            <a:pPr lvl="0"/>
            <a:r>
              <a:rPr lang="da-DK" sz="1200" spc="10" dirty="0">
                <a:solidFill>
                  <a:srgbClr val="012534">
                    <a:alpha val="30000"/>
                  </a:srgbClr>
                </a:solidFill>
                <a:latin typeface="Francker Pro Condensed Light" panose="020B0306040704040203" pitchFamily="34" charset="0"/>
              </a:rPr>
              <a:t>Børne- og ungdomspolitik</a:t>
            </a:r>
          </a:p>
          <a:p>
            <a:pPr lvl="0"/>
            <a:endParaRPr lang="da-DK" sz="1200" spc="10" dirty="0">
              <a:solidFill>
                <a:srgbClr val="012534">
                  <a:alpha val="30000"/>
                </a:srgbClr>
              </a:solidFill>
              <a:latin typeface="Francker Pro Condensed Light" panose="020B0306040704040203" pitchFamily="34" charset="0"/>
            </a:endParaRPr>
          </a:p>
        </p:txBody>
      </p:sp>
      <p:pic>
        <p:nvPicPr>
          <p:cNvPr id="19" name="Billede 18">
            <a:extLst>
              <a:ext uri="{FF2B5EF4-FFF2-40B4-BE49-F238E27FC236}">
                <a16:creationId xmlns:a16="http://schemas.microsoft.com/office/drawing/2014/main" id="{0407DEEA-A94E-F645-A668-6D44AB8EB1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9867" y="1862664"/>
            <a:ext cx="3600867" cy="2430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399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9B6BB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kstfelt 15">
            <a:extLst>
              <a:ext uri="{FF2B5EF4-FFF2-40B4-BE49-F238E27FC236}">
                <a16:creationId xmlns:a16="http://schemas.microsoft.com/office/drawing/2014/main" id="{181AE2CE-DE7B-C54D-9CDE-C177FB807822}"/>
              </a:ext>
            </a:extLst>
          </p:cNvPr>
          <p:cNvSpPr txBox="1"/>
          <p:nvPr/>
        </p:nvSpPr>
        <p:spPr>
          <a:xfrm>
            <a:off x="148855" y="1"/>
            <a:ext cx="3296093" cy="6857999"/>
          </a:xfrm>
          <a:prstGeom prst="rect">
            <a:avLst/>
          </a:prstGeom>
          <a:solidFill>
            <a:srgbClr val="89B6BB"/>
          </a:solidFill>
          <a:ln w="28575">
            <a:noFill/>
          </a:ln>
          <a:effectLst>
            <a:softEdge rad="0"/>
          </a:effectLst>
        </p:spPr>
        <p:txBody>
          <a:bodyPr wrap="none" lIns="180000" tIns="468000" rIns="72000" bIns="46800" rtlCol="0" anchor="t" anchorCtr="0">
            <a:noAutofit/>
          </a:bodyPr>
          <a:lstStyle/>
          <a:p>
            <a:pPr lvl="0"/>
            <a:endParaRPr lang="da-DK" sz="1200" dirty="0">
              <a:solidFill>
                <a:srgbClr val="012534"/>
              </a:solidFill>
              <a:latin typeface="Francker Pro Condensed Light" panose="020B0306040704040203" pitchFamily="34" charset="0"/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9AF4CCC0-C9E8-DA4F-819F-BEECA8991F78}"/>
              </a:ext>
            </a:extLst>
          </p:cNvPr>
          <p:cNvSpPr/>
          <p:nvPr/>
        </p:nvSpPr>
        <p:spPr>
          <a:xfrm>
            <a:off x="0" y="0"/>
            <a:ext cx="148856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E80FDF9B-489A-964A-8617-0A73FC6DA619}"/>
              </a:ext>
            </a:extLst>
          </p:cNvPr>
          <p:cNvSpPr/>
          <p:nvPr/>
        </p:nvSpPr>
        <p:spPr>
          <a:xfrm>
            <a:off x="3000375" y="430219"/>
            <a:ext cx="8450890" cy="2271792"/>
          </a:xfrm>
          <a:prstGeom prst="ellipse">
            <a:avLst/>
          </a:prstGeom>
          <a:solidFill>
            <a:srgbClr val="368D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B996F2C5-8994-6F4E-917E-11A83DB119B4}"/>
              </a:ext>
            </a:extLst>
          </p:cNvPr>
          <p:cNvSpPr txBox="1"/>
          <p:nvPr/>
        </p:nvSpPr>
        <p:spPr>
          <a:xfrm>
            <a:off x="3359549" y="981421"/>
            <a:ext cx="7787806" cy="120032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da-DK" sz="2400" dirty="0">
                <a:solidFill>
                  <a:schemeClr val="bg1"/>
                </a:solidFill>
                <a:latin typeface="Francker Pro Condensed Regular" panose="020B0506040704040203" pitchFamily="34" charset="0"/>
              </a:rPr>
              <a:t>Det bedste, vi kan opnå i sejlsporten er, </a:t>
            </a:r>
            <a:br>
              <a:rPr lang="da-DK" sz="2400" dirty="0">
                <a:solidFill>
                  <a:schemeClr val="bg1"/>
                </a:solidFill>
                <a:latin typeface="Francker Pro Condensed Regular" panose="020B0506040704040203" pitchFamily="34" charset="0"/>
              </a:rPr>
            </a:br>
            <a:r>
              <a:rPr lang="da-DK" sz="2400" dirty="0">
                <a:solidFill>
                  <a:schemeClr val="bg1"/>
                </a:solidFill>
                <a:latin typeface="Francker Pro Condensed Regular" panose="020B0506040704040203" pitchFamily="34" charset="0"/>
              </a:rPr>
              <a:t>at børn og unge kommer på vandet uge efter </a:t>
            </a:r>
          </a:p>
          <a:p>
            <a:pPr algn="ctr"/>
            <a:r>
              <a:rPr lang="da-DK" sz="2400" dirty="0">
                <a:solidFill>
                  <a:schemeClr val="bg1"/>
                </a:solidFill>
                <a:latin typeface="Francker Pro Condensed Regular" panose="020B0506040704040203" pitchFamily="34" charset="0"/>
              </a:rPr>
              <a:t>uge med et smil på læben</a:t>
            </a:r>
          </a:p>
        </p:txBody>
      </p:sp>
      <p:sp>
        <p:nvSpPr>
          <p:cNvPr id="21" name="Tekstfelt 20">
            <a:extLst>
              <a:ext uri="{FF2B5EF4-FFF2-40B4-BE49-F238E27FC236}">
                <a16:creationId xmlns:a16="http://schemas.microsoft.com/office/drawing/2014/main" id="{95E1F6E1-9286-3E4D-A26A-1C6ECF467487}"/>
              </a:ext>
            </a:extLst>
          </p:cNvPr>
          <p:cNvSpPr txBox="1"/>
          <p:nvPr/>
        </p:nvSpPr>
        <p:spPr>
          <a:xfrm>
            <a:off x="520825" y="3917800"/>
            <a:ext cx="2814276" cy="1653530"/>
          </a:xfrm>
          <a:prstGeom prst="rect">
            <a:avLst/>
          </a:prstGeom>
          <a:noFill/>
          <a:ln w="28575">
            <a:noFill/>
          </a:ln>
          <a:effectLst>
            <a:softEdge rad="12700"/>
          </a:effectLst>
        </p:spPr>
        <p:txBody>
          <a:bodyPr wrap="square" lIns="0" tIns="0" rIns="0" bIns="0" rtlCol="0" anchor="b" anchorCtr="0">
            <a:spAutoFit/>
          </a:bodyPr>
          <a:lstStyle/>
          <a:p>
            <a:pPr>
              <a:lnSpc>
                <a:spcPct val="110000"/>
              </a:lnSpc>
            </a:pPr>
            <a:r>
              <a:rPr lang="da-DK" sz="1400" dirty="0">
                <a:solidFill>
                  <a:srgbClr val="012534"/>
                </a:solidFill>
                <a:latin typeface="Francker Pro Condensed Medium" panose="020B0504040704040203" pitchFamily="34" charset="77"/>
              </a:rPr>
              <a:t>Værktøjerne er: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a-DK" sz="1400" dirty="0">
                <a:solidFill>
                  <a:srgbClr val="012534"/>
                </a:solidFill>
                <a:latin typeface="Francker Pro Condensed Light" panose="020B0306040704040203" pitchFamily="34" charset="0"/>
              </a:rPr>
              <a:t>Diplomsejlerskolen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a-DK" sz="1400" dirty="0">
                <a:solidFill>
                  <a:srgbClr val="012534"/>
                </a:solidFill>
                <a:latin typeface="Francker Pro Condensed Light" panose="020B0306040704040203" pitchFamily="34" charset="0"/>
              </a:rPr>
              <a:t>Etisk kodeks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a-DK" sz="1400" dirty="0">
                <a:solidFill>
                  <a:srgbClr val="012534"/>
                </a:solidFill>
                <a:latin typeface="Francker Pro Condensed Light" panose="020B0306040704040203" pitchFamily="34" charset="0"/>
              </a:rPr>
              <a:t>Kapsejladsreglerne på DS’ hjemmeside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a-DK" sz="1400" dirty="0">
                <a:solidFill>
                  <a:srgbClr val="012534"/>
                </a:solidFill>
                <a:latin typeface="Francker Pro Condensed Light" panose="020B0306040704040203" pitchFamily="34" charset="0"/>
              </a:rPr>
              <a:t>Information på DS’ </a:t>
            </a:r>
            <a:br>
              <a:rPr lang="da-DK" sz="1400" dirty="0">
                <a:solidFill>
                  <a:srgbClr val="012534"/>
                </a:solidFill>
                <a:latin typeface="Francker Pro Condensed Light" panose="020B0306040704040203" pitchFamily="34" charset="0"/>
              </a:rPr>
            </a:br>
            <a:r>
              <a:rPr lang="da-DK" sz="1400" dirty="0">
                <a:solidFill>
                  <a:srgbClr val="012534"/>
                </a:solidFill>
                <a:latin typeface="Francker Pro Condensed Light" panose="020B0306040704040203" pitchFamily="34" charset="0"/>
              </a:rPr>
              <a:t>og DIF’s hjemmesider</a:t>
            </a: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302D381F-2E12-1740-9382-0A942CC005A3}"/>
              </a:ext>
            </a:extLst>
          </p:cNvPr>
          <p:cNvSpPr txBox="1"/>
          <p:nvPr/>
        </p:nvSpPr>
        <p:spPr>
          <a:xfrm>
            <a:off x="9643864" y="4601697"/>
            <a:ext cx="2401832" cy="31700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a-DK" sz="20000" b="1" dirty="0">
                <a:solidFill>
                  <a:schemeClr val="bg1"/>
                </a:solidFill>
                <a:latin typeface="Francker Pro Condensed Medium" panose="020B0504040704040203" pitchFamily="34" charset="77"/>
              </a:rPr>
              <a:t>5</a:t>
            </a:r>
          </a:p>
        </p:txBody>
      </p:sp>
      <p:sp>
        <p:nvSpPr>
          <p:cNvPr id="17" name="Tekstfelt 16">
            <a:extLst>
              <a:ext uri="{FF2B5EF4-FFF2-40B4-BE49-F238E27FC236}">
                <a16:creationId xmlns:a16="http://schemas.microsoft.com/office/drawing/2014/main" id="{4A5EC336-0AA2-BB48-B09C-AAA72339A244}"/>
              </a:ext>
            </a:extLst>
          </p:cNvPr>
          <p:cNvSpPr txBox="1"/>
          <p:nvPr/>
        </p:nvSpPr>
        <p:spPr>
          <a:xfrm>
            <a:off x="4059916" y="3274383"/>
            <a:ext cx="7846136" cy="1346522"/>
          </a:xfrm>
          <a:prstGeom prst="rect">
            <a:avLst/>
          </a:prstGeom>
          <a:noFill/>
          <a:ln w="28575">
            <a:noFill/>
          </a:ln>
          <a:effectLst>
            <a:softEdge rad="12700"/>
          </a:effectLst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a-DK" sz="2000" kern="0" spc="10" dirty="0">
                <a:solidFill>
                  <a:srgbClr val="012534"/>
                </a:solidFill>
                <a:latin typeface="Francker Pro Condensed Medium" panose="020B0504040704040203" pitchFamily="34" charset="77"/>
              </a:rPr>
              <a:t>Det handler om, at 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rgbClr val="012534"/>
                </a:solidFill>
                <a:latin typeface="Francker Pro Condensed Light" panose="020B0306040704040203" pitchFamily="34" charset="0"/>
              </a:rPr>
              <a:t>Lege og have det sjovt – også på tværs af alder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rgbClr val="012534"/>
                </a:solidFill>
                <a:latin typeface="Francker Pro Condensed Light" panose="020B0306040704040203" pitchFamily="34" charset="0"/>
              </a:rPr>
              <a:t>Være aktiv deltager i fællesskaber 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rgbClr val="012534"/>
                </a:solidFill>
                <a:latin typeface="Francker Pro Condensed Light" panose="020B0306040704040203" pitchFamily="34" charset="0"/>
              </a:rPr>
              <a:t>Være hjælpsom og tolerant</a:t>
            </a:r>
          </a:p>
        </p:txBody>
      </p:sp>
      <p:pic>
        <p:nvPicPr>
          <p:cNvPr id="15" name="Billede 14">
            <a:extLst>
              <a:ext uri="{FF2B5EF4-FFF2-40B4-BE49-F238E27FC236}">
                <a16:creationId xmlns:a16="http://schemas.microsoft.com/office/drawing/2014/main" id="{1223812D-884A-8F48-ADF5-2AB1318374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232" y="6064701"/>
            <a:ext cx="1732695" cy="524153"/>
          </a:xfrm>
          <a:prstGeom prst="rect">
            <a:avLst/>
          </a:prstGeom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F67AABA3-C6F6-5C43-8053-438476DE1F70}"/>
              </a:ext>
            </a:extLst>
          </p:cNvPr>
          <p:cNvSpPr txBox="1"/>
          <p:nvPr/>
        </p:nvSpPr>
        <p:spPr>
          <a:xfrm>
            <a:off x="488963" y="739280"/>
            <a:ext cx="2846138" cy="11233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da-DK" sz="4000" dirty="0">
                <a:solidFill>
                  <a:schemeClr val="bg1"/>
                </a:solidFill>
                <a:latin typeface="Francker Pro Condensed Light" panose="020B0306040704040203" pitchFamily="34" charset="0"/>
              </a:rPr>
              <a:t>Forstå fair </a:t>
            </a:r>
            <a:br>
              <a:rPr lang="da-DK" sz="4000" dirty="0">
                <a:solidFill>
                  <a:schemeClr val="bg1"/>
                </a:solidFill>
                <a:latin typeface="Francker Pro Condensed Light" panose="020B0306040704040203" pitchFamily="34" charset="0"/>
              </a:rPr>
            </a:br>
            <a:r>
              <a:rPr lang="da-DK" sz="4000" dirty="0">
                <a:solidFill>
                  <a:schemeClr val="bg1"/>
                </a:solidFill>
                <a:latin typeface="Francker Pro Condensed Light" panose="020B0306040704040203" pitchFamily="34" charset="0"/>
              </a:rPr>
              <a:t>sejlads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78D374B8-5493-9540-AA22-09935D39E60B}"/>
              </a:ext>
            </a:extLst>
          </p:cNvPr>
          <p:cNvSpPr txBox="1"/>
          <p:nvPr/>
        </p:nvSpPr>
        <p:spPr>
          <a:xfrm>
            <a:off x="520825" y="340211"/>
            <a:ext cx="3296093" cy="314588"/>
          </a:xfrm>
          <a:prstGeom prst="rect">
            <a:avLst/>
          </a:prstGeom>
          <a:noFill/>
          <a:ln w="28575">
            <a:noFill/>
          </a:ln>
          <a:effectLst>
            <a:softEdge rad="0"/>
          </a:effectLst>
        </p:spPr>
        <p:txBody>
          <a:bodyPr wrap="none" lIns="0" tIns="0" rIns="0" bIns="0" rtlCol="0" anchor="t" anchorCtr="0">
            <a:noAutofit/>
          </a:bodyPr>
          <a:lstStyle/>
          <a:p>
            <a:pPr lvl="0"/>
            <a:r>
              <a:rPr lang="da-DK" sz="1200" dirty="0">
                <a:solidFill>
                  <a:srgbClr val="012534"/>
                </a:solidFill>
                <a:latin typeface="Francker Pro Condensed Light" panose="020B0306040704040203" pitchFamily="34" charset="0"/>
              </a:rPr>
              <a:t>Børn og unge skal</a:t>
            </a:r>
          </a:p>
          <a:p>
            <a:pPr lvl="0"/>
            <a:endParaRPr lang="da-DK" sz="1200" dirty="0">
              <a:solidFill>
                <a:srgbClr val="012534"/>
              </a:solidFill>
              <a:latin typeface="Francker Pro Condensed Light" panose="020B0306040704040203" pitchFamily="34" charset="0"/>
            </a:endParaRPr>
          </a:p>
        </p:txBody>
      </p:sp>
      <p:sp>
        <p:nvSpPr>
          <p:cNvPr id="19" name="Tekstfelt 18">
            <a:extLst>
              <a:ext uri="{FF2B5EF4-FFF2-40B4-BE49-F238E27FC236}">
                <a16:creationId xmlns:a16="http://schemas.microsoft.com/office/drawing/2014/main" id="{85DEB8D2-A878-5D44-A65B-49B8EF4FAF90}"/>
              </a:ext>
            </a:extLst>
          </p:cNvPr>
          <p:cNvSpPr txBox="1"/>
          <p:nvPr/>
        </p:nvSpPr>
        <p:spPr>
          <a:xfrm rot="16200000">
            <a:off x="11029008" y="785016"/>
            <a:ext cx="1966884" cy="285948"/>
          </a:xfrm>
          <a:prstGeom prst="rect">
            <a:avLst/>
          </a:prstGeom>
          <a:noFill/>
          <a:ln w="28575">
            <a:noFill/>
          </a:ln>
          <a:effectLst>
            <a:softEdge rad="0"/>
          </a:effectLst>
        </p:spPr>
        <p:txBody>
          <a:bodyPr wrap="none" lIns="0" tIns="0" rIns="0" bIns="0" rtlCol="0" anchor="t" anchorCtr="0">
            <a:noAutofit/>
          </a:bodyPr>
          <a:lstStyle/>
          <a:p>
            <a:pPr lvl="0"/>
            <a:r>
              <a:rPr lang="da-DK" sz="1200" spc="10" dirty="0">
                <a:solidFill>
                  <a:srgbClr val="012534">
                    <a:alpha val="30000"/>
                  </a:srgbClr>
                </a:solidFill>
                <a:latin typeface="Francker Pro Condensed Light" panose="020B0306040704040203" pitchFamily="34" charset="0"/>
              </a:rPr>
              <a:t>Børne- og ungdomspolitik</a:t>
            </a:r>
          </a:p>
          <a:p>
            <a:pPr lvl="0"/>
            <a:endParaRPr lang="da-DK" sz="1200" spc="10" dirty="0">
              <a:solidFill>
                <a:srgbClr val="012534">
                  <a:alpha val="30000"/>
                </a:srgbClr>
              </a:solidFill>
              <a:latin typeface="Francker Pro Condensed Light" panose="020B0306040704040203" pitchFamily="34" charset="0"/>
            </a:endParaRPr>
          </a:p>
        </p:txBody>
      </p:sp>
      <p:pic>
        <p:nvPicPr>
          <p:cNvPr id="14" name="Billede 13">
            <a:extLst>
              <a:ext uri="{FF2B5EF4-FFF2-40B4-BE49-F238E27FC236}">
                <a16:creationId xmlns:a16="http://schemas.microsoft.com/office/drawing/2014/main" id="{B8CA54CF-4A94-8242-8689-9C4116FCC9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7855" y="4987318"/>
            <a:ext cx="3957919" cy="1870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579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9B6BB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felt 9">
            <a:extLst>
              <a:ext uri="{FF2B5EF4-FFF2-40B4-BE49-F238E27FC236}">
                <a16:creationId xmlns:a16="http://schemas.microsoft.com/office/drawing/2014/main" id="{74654342-9B25-E64B-9495-643A023BB02D}"/>
              </a:ext>
            </a:extLst>
          </p:cNvPr>
          <p:cNvSpPr txBox="1"/>
          <p:nvPr/>
        </p:nvSpPr>
        <p:spPr>
          <a:xfrm>
            <a:off x="148855" y="1"/>
            <a:ext cx="3296093" cy="6857999"/>
          </a:xfrm>
          <a:prstGeom prst="rect">
            <a:avLst/>
          </a:prstGeom>
          <a:solidFill>
            <a:srgbClr val="89B6BB"/>
          </a:solidFill>
          <a:ln w="28575">
            <a:noFill/>
          </a:ln>
          <a:effectLst>
            <a:softEdge rad="0"/>
          </a:effectLst>
        </p:spPr>
        <p:txBody>
          <a:bodyPr wrap="none" lIns="180000" tIns="468000" rIns="72000" bIns="46800" rtlCol="0" anchor="t" anchorCtr="0">
            <a:noAutofit/>
          </a:bodyPr>
          <a:lstStyle/>
          <a:p>
            <a:pPr lvl="0"/>
            <a:endParaRPr lang="da-DK" sz="1200" dirty="0">
              <a:solidFill>
                <a:srgbClr val="012534"/>
              </a:solidFill>
              <a:latin typeface="Francker Pro Condensed Light" panose="020B0306040704040203" pitchFamily="34" charset="0"/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9AF4CCC0-C9E8-DA4F-819F-BEECA8991F78}"/>
              </a:ext>
            </a:extLst>
          </p:cNvPr>
          <p:cNvSpPr/>
          <p:nvPr/>
        </p:nvSpPr>
        <p:spPr>
          <a:xfrm>
            <a:off x="0" y="0"/>
            <a:ext cx="148856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E80FDF9B-489A-964A-8617-0A73FC6DA619}"/>
              </a:ext>
            </a:extLst>
          </p:cNvPr>
          <p:cNvSpPr/>
          <p:nvPr/>
        </p:nvSpPr>
        <p:spPr>
          <a:xfrm>
            <a:off x="3011424" y="430219"/>
            <a:ext cx="8439841" cy="2271792"/>
          </a:xfrm>
          <a:prstGeom prst="ellipse">
            <a:avLst/>
          </a:prstGeom>
          <a:solidFill>
            <a:srgbClr val="517C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B996F2C5-8994-6F4E-917E-11A83DB119B4}"/>
              </a:ext>
            </a:extLst>
          </p:cNvPr>
          <p:cNvSpPr txBox="1"/>
          <p:nvPr/>
        </p:nvSpPr>
        <p:spPr>
          <a:xfrm>
            <a:off x="3360591" y="1140977"/>
            <a:ext cx="7787806" cy="83099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da-DK" sz="2400" dirty="0">
                <a:solidFill>
                  <a:schemeClr val="bg1"/>
                </a:solidFill>
                <a:latin typeface="Francker Pro Condensed Regular" panose="020B0506040704040203" pitchFamily="34" charset="0"/>
              </a:rPr>
              <a:t>Adgangen til oplevelser i naturen forudsætter, </a:t>
            </a:r>
            <a:br>
              <a:rPr lang="da-DK" sz="2400" dirty="0">
                <a:solidFill>
                  <a:schemeClr val="bg1"/>
                </a:solidFill>
                <a:latin typeface="Francker Pro Condensed Regular" panose="020B0506040704040203" pitchFamily="34" charset="0"/>
              </a:rPr>
            </a:br>
            <a:r>
              <a:rPr lang="da-DK" sz="2400" dirty="0">
                <a:solidFill>
                  <a:schemeClr val="bg1"/>
                </a:solidFill>
                <a:latin typeface="Francker Pro Condensed Regular" panose="020B0506040704040203" pitchFamily="34" charset="0"/>
              </a:rPr>
              <a:t>at vi alle passer på den</a:t>
            </a: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302D381F-2E12-1740-9382-0A942CC005A3}"/>
              </a:ext>
            </a:extLst>
          </p:cNvPr>
          <p:cNvSpPr txBox="1"/>
          <p:nvPr/>
        </p:nvSpPr>
        <p:spPr>
          <a:xfrm>
            <a:off x="9595734" y="4579560"/>
            <a:ext cx="2401832" cy="31700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a-DK" sz="20000" b="1" dirty="0">
                <a:solidFill>
                  <a:schemeClr val="bg1"/>
                </a:solidFill>
                <a:latin typeface="Francker Pro Condensed Medium" panose="020B0504040704040203" pitchFamily="34" charset="77"/>
              </a:rPr>
              <a:t>6</a:t>
            </a:r>
          </a:p>
        </p:txBody>
      </p:sp>
      <p:sp>
        <p:nvSpPr>
          <p:cNvPr id="17" name="Tekstfelt 16">
            <a:extLst>
              <a:ext uri="{FF2B5EF4-FFF2-40B4-BE49-F238E27FC236}">
                <a16:creationId xmlns:a16="http://schemas.microsoft.com/office/drawing/2014/main" id="{4A5EC336-0AA2-BB48-B09C-AAA72339A244}"/>
              </a:ext>
            </a:extLst>
          </p:cNvPr>
          <p:cNvSpPr txBox="1"/>
          <p:nvPr/>
        </p:nvSpPr>
        <p:spPr>
          <a:xfrm>
            <a:off x="4079875" y="3025177"/>
            <a:ext cx="6980504" cy="2362185"/>
          </a:xfrm>
          <a:prstGeom prst="rect">
            <a:avLst/>
          </a:prstGeom>
          <a:noFill/>
          <a:ln w="28575">
            <a:noFill/>
          </a:ln>
          <a:effectLst>
            <a:softEdge rad="12700"/>
          </a:effectLst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a-DK" sz="2000" kern="0" spc="10" dirty="0">
                <a:solidFill>
                  <a:srgbClr val="012534"/>
                </a:solidFill>
                <a:latin typeface="Francker Pro Condensed Medium" panose="020B0504040704040203" pitchFamily="34" charset="77"/>
              </a:rPr>
              <a:t>Det handler om, at 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rgbClr val="012534"/>
                </a:solidFill>
                <a:latin typeface="Francker Pro Condensed Light" panose="020B0306040704040203" pitchFamily="34" charset="0"/>
              </a:rPr>
              <a:t>Opleve glæden ved naturen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rgbClr val="012534"/>
                </a:solidFill>
                <a:latin typeface="Francker Pro Condensed Light" panose="020B0306040704040203" pitchFamily="34" charset="0"/>
              </a:rPr>
              <a:t>Lære om grundlæggende sammenhænge i naturen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rgbClr val="012534"/>
                </a:solidFill>
                <a:latin typeface="Francker Pro Condensed Light" panose="020B0306040704040203" pitchFamily="34" charset="0"/>
              </a:rPr>
              <a:t>Lære at tage hensyn til miljø og natur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rgbClr val="012534"/>
                </a:solidFill>
                <a:latin typeface="Francker Pro Condensed Light" panose="020B0306040704040203" pitchFamily="34" charset="0"/>
              </a:rPr>
              <a:t>Forstå grundlæggende principper for bæredygtighed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rgbClr val="012534"/>
                </a:solidFill>
                <a:latin typeface="Francker Pro Condensed Light" panose="020B0306040704040203" pitchFamily="34" charset="0"/>
              </a:rPr>
              <a:t>Deltage aktivt i initiativer, der bevarer og forbedrer miljøet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da-DK" sz="2000" dirty="0">
              <a:solidFill>
                <a:srgbClr val="012534"/>
              </a:solidFill>
              <a:latin typeface="Francker Pro Condensed Light" panose="020B0306040704040203" pitchFamily="34" charset="0"/>
            </a:endParaRPr>
          </a:p>
        </p:txBody>
      </p:sp>
      <p:pic>
        <p:nvPicPr>
          <p:cNvPr id="15" name="Billede 14">
            <a:extLst>
              <a:ext uri="{FF2B5EF4-FFF2-40B4-BE49-F238E27FC236}">
                <a16:creationId xmlns:a16="http://schemas.microsoft.com/office/drawing/2014/main" id="{1223812D-884A-8F48-ADF5-2AB1318374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232" y="6064701"/>
            <a:ext cx="1732695" cy="524153"/>
          </a:xfrm>
          <a:prstGeom prst="rect">
            <a:avLst/>
          </a:prstGeom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F67AABA3-C6F6-5C43-8053-438476DE1F70}"/>
              </a:ext>
            </a:extLst>
          </p:cNvPr>
          <p:cNvSpPr txBox="1"/>
          <p:nvPr/>
        </p:nvSpPr>
        <p:spPr>
          <a:xfrm>
            <a:off x="488963" y="739280"/>
            <a:ext cx="2846138" cy="16773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da-DK" sz="4000" dirty="0">
                <a:solidFill>
                  <a:schemeClr val="bg1"/>
                </a:solidFill>
                <a:latin typeface="Francker Pro Condensed Light" panose="020B0306040704040203" pitchFamily="34" charset="0"/>
              </a:rPr>
              <a:t>Opleve og respektere naturen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78D374B8-5493-9540-AA22-09935D39E60B}"/>
              </a:ext>
            </a:extLst>
          </p:cNvPr>
          <p:cNvSpPr txBox="1"/>
          <p:nvPr/>
        </p:nvSpPr>
        <p:spPr>
          <a:xfrm>
            <a:off x="520825" y="340211"/>
            <a:ext cx="3296093" cy="314588"/>
          </a:xfrm>
          <a:prstGeom prst="rect">
            <a:avLst/>
          </a:prstGeom>
          <a:noFill/>
          <a:ln w="28575">
            <a:noFill/>
          </a:ln>
          <a:effectLst>
            <a:softEdge rad="0"/>
          </a:effectLst>
        </p:spPr>
        <p:txBody>
          <a:bodyPr wrap="none" lIns="0" tIns="0" rIns="0" bIns="0" rtlCol="0" anchor="t" anchorCtr="0">
            <a:noAutofit/>
          </a:bodyPr>
          <a:lstStyle/>
          <a:p>
            <a:pPr lvl="0"/>
            <a:r>
              <a:rPr lang="da-DK" sz="1200" dirty="0">
                <a:solidFill>
                  <a:srgbClr val="012534"/>
                </a:solidFill>
                <a:latin typeface="Francker Pro Condensed Light" panose="020B0306040704040203" pitchFamily="34" charset="0"/>
              </a:rPr>
              <a:t>Børn og unge skal</a:t>
            </a:r>
          </a:p>
          <a:p>
            <a:pPr lvl="0"/>
            <a:endParaRPr lang="da-DK" sz="1200" dirty="0">
              <a:solidFill>
                <a:srgbClr val="012534"/>
              </a:solidFill>
              <a:latin typeface="Francker Pro Condensed Light" panose="020B0306040704040203" pitchFamily="34" charset="0"/>
            </a:endParaRPr>
          </a:p>
        </p:txBody>
      </p:sp>
      <p:sp>
        <p:nvSpPr>
          <p:cNvPr id="18" name="Tekstfelt 17">
            <a:extLst>
              <a:ext uri="{FF2B5EF4-FFF2-40B4-BE49-F238E27FC236}">
                <a16:creationId xmlns:a16="http://schemas.microsoft.com/office/drawing/2014/main" id="{FD2B00AD-B381-8145-A9AD-60903CA8FBF4}"/>
              </a:ext>
            </a:extLst>
          </p:cNvPr>
          <p:cNvSpPr txBox="1"/>
          <p:nvPr/>
        </p:nvSpPr>
        <p:spPr>
          <a:xfrm>
            <a:off x="520825" y="3692072"/>
            <a:ext cx="2814276" cy="1890518"/>
          </a:xfrm>
          <a:prstGeom prst="rect">
            <a:avLst/>
          </a:prstGeom>
          <a:noFill/>
          <a:ln w="28575">
            <a:noFill/>
          </a:ln>
          <a:effectLst>
            <a:softEdge rad="12700"/>
          </a:effectLst>
        </p:spPr>
        <p:txBody>
          <a:bodyPr wrap="square" lIns="0" tIns="0" rIns="0" bIns="0" rtlCol="0" anchor="b" anchorCtr="0">
            <a:spAutoFit/>
          </a:bodyPr>
          <a:lstStyle/>
          <a:p>
            <a:pPr>
              <a:lnSpc>
                <a:spcPct val="110000"/>
              </a:lnSpc>
            </a:pPr>
            <a:r>
              <a:rPr lang="da-DK" sz="1400" dirty="0">
                <a:solidFill>
                  <a:srgbClr val="012534"/>
                </a:solidFill>
                <a:latin typeface="Francker Pro Condensed Medium" panose="020B0504040704040203" pitchFamily="34" charset="77"/>
              </a:rPr>
              <a:t>Værktøjerne er: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a-DK" sz="1400" dirty="0">
                <a:solidFill>
                  <a:srgbClr val="012534"/>
                </a:solidFill>
                <a:latin typeface="Francker Pro Condensed Light" panose="020B0306040704040203" pitchFamily="34" charset="0"/>
              </a:rPr>
              <a:t>fri adgang til naturoplevelser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a-DK" sz="1400" dirty="0">
                <a:solidFill>
                  <a:srgbClr val="012534"/>
                </a:solidFill>
                <a:latin typeface="Francker Pro Condensed Light" panose="020B0306040704040203" pitchFamily="34" charset="0"/>
              </a:rPr>
              <a:t>kendskab til relevante dele af FN’s Verdensmål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a-DK" sz="1400" dirty="0">
                <a:solidFill>
                  <a:srgbClr val="012534"/>
                </a:solidFill>
                <a:latin typeface="Francker Pro Condensed Light" panose="020B0306040704040203" pitchFamily="34" charset="0"/>
              </a:rPr>
              <a:t>oplysningsmateriale fra Friluftsrådet og Naturstyrelsen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a-DK" sz="1400" dirty="0">
                <a:solidFill>
                  <a:srgbClr val="012534"/>
                </a:solidFill>
                <a:latin typeface="Francker Pro Condensed Light" panose="020B0306040704040203" pitchFamily="34" charset="0"/>
              </a:rPr>
              <a:t>Dansk Sejlunions bæredygtighedsinitiativer</a:t>
            </a:r>
          </a:p>
        </p:txBody>
      </p:sp>
      <p:sp>
        <p:nvSpPr>
          <p:cNvPr id="23" name="Tekstfelt 22">
            <a:extLst>
              <a:ext uri="{FF2B5EF4-FFF2-40B4-BE49-F238E27FC236}">
                <a16:creationId xmlns:a16="http://schemas.microsoft.com/office/drawing/2014/main" id="{5081EECC-F32C-A44E-9C5A-18B10995A140}"/>
              </a:ext>
            </a:extLst>
          </p:cNvPr>
          <p:cNvSpPr txBox="1"/>
          <p:nvPr/>
        </p:nvSpPr>
        <p:spPr>
          <a:xfrm rot="16200000">
            <a:off x="11029008" y="785016"/>
            <a:ext cx="1966884" cy="285948"/>
          </a:xfrm>
          <a:prstGeom prst="rect">
            <a:avLst/>
          </a:prstGeom>
          <a:noFill/>
          <a:ln w="28575">
            <a:noFill/>
          </a:ln>
          <a:effectLst>
            <a:softEdge rad="0"/>
          </a:effectLst>
        </p:spPr>
        <p:txBody>
          <a:bodyPr wrap="none" lIns="0" tIns="0" rIns="0" bIns="0" rtlCol="0" anchor="t" anchorCtr="0">
            <a:noAutofit/>
          </a:bodyPr>
          <a:lstStyle/>
          <a:p>
            <a:pPr lvl="0"/>
            <a:r>
              <a:rPr lang="da-DK" sz="1200" spc="10" dirty="0">
                <a:solidFill>
                  <a:srgbClr val="012534">
                    <a:alpha val="30000"/>
                  </a:srgbClr>
                </a:solidFill>
                <a:latin typeface="Francker Pro Condensed Light" panose="020B0306040704040203" pitchFamily="34" charset="0"/>
              </a:rPr>
              <a:t>Børne- og ungdomspolitik</a:t>
            </a:r>
          </a:p>
          <a:p>
            <a:pPr lvl="0"/>
            <a:endParaRPr lang="da-DK" sz="1200" spc="10" dirty="0">
              <a:solidFill>
                <a:srgbClr val="012534">
                  <a:alpha val="30000"/>
                </a:srgbClr>
              </a:solidFill>
              <a:latin typeface="Francker Pro Condensed Light" panose="020B0306040704040203" pitchFamily="34" charset="0"/>
            </a:endParaRP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812DE69F-7864-C548-9057-75228D3482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73" t="40182" r="71744" b="26961"/>
          <a:stretch/>
        </p:blipFill>
        <p:spPr>
          <a:xfrm>
            <a:off x="3114002" y="5403777"/>
            <a:ext cx="2076024" cy="1492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7263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9B6BB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felt 9">
            <a:extLst>
              <a:ext uri="{FF2B5EF4-FFF2-40B4-BE49-F238E27FC236}">
                <a16:creationId xmlns:a16="http://schemas.microsoft.com/office/drawing/2014/main" id="{74654342-9B25-E64B-9495-643A023BB02D}"/>
              </a:ext>
            </a:extLst>
          </p:cNvPr>
          <p:cNvSpPr txBox="1"/>
          <p:nvPr/>
        </p:nvSpPr>
        <p:spPr>
          <a:xfrm>
            <a:off x="146304" y="33278"/>
            <a:ext cx="3296093" cy="6857999"/>
          </a:xfrm>
          <a:prstGeom prst="rect">
            <a:avLst/>
          </a:prstGeom>
          <a:solidFill>
            <a:srgbClr val="89B6BB"/>
          </a:solidFill>
          <a:ln w="28575">
            <a:noFill/>
          </a:ln>
          <a:effectLst>
            <a:softEdge rad="0"/>
          </a:effectLst>
        </p:spPr>
        <p:txBody>
          <a:bodyPr wrap="none" lIns="180000" tIns="468000" rIns="72000" bIns="46800" rtlCol="0" anchor="t" anchorCtr="0">
            <a:noAutofit/>
          </a:bodyPr>
          <a:lstStyle/>
          <a:p>
            <a:pPr lvl="0"/>
            <a:endParaRPr lang="da-DK" sz="1200" dirty="0">
              <a:solidFill>
                <a:srgbClr val="012534"/>
              </a:solidFill>
              <a:latin typeface="Francker Pro Condensed Light" panose="020B0306040704040203" pitchFamily="34" charset="0"/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9AF4CCC0-C9E8-DA4F-819F-BEECA8991F78}"/>
              </a:ext>
            </a:extLst>
          </p:cNvPr>
          <p:cNvSpPr/>
          <p:nvPr/>
        </p:nvSpPr>
        <p:spPr>
          <a:xfrm>
            <a:off x="0" y="0"/>
            <a:ext cx="148856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E80FDF9B-489A-964A-8617-0A73FC6DA619}"/>
              </a:ext>
            </a:extLst>
          </p:cNvPr>
          <p:cNvSpPr/>
          <p:nvPr/>
        </p:nvSpPr>
        <p:spPr>
          <a:xfrm>
            <a:off x="3000375" y="430219"/>
            <a:ext cx="8450890" cy="2271792"/>
          </a:xfrm>
          <a:prstGeom prst="ellipse">
            <a:avLst/>
          </a:prstGeom>
          <a:solidFill>
            <a:srgbClr val="004D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B996F2C5-8994-6F4E-917E-11A83DB119B4}"/>
              </a:ext>
            </a:extLst>
          </p:cNvPr>
          <p:cNvSpPr txBox="1"/>
          <p:nvPr/>
        </p:nvSpPr>
        <p:spPr>
          <a:xfrm>
            <a:off x="3357177" y="981826"/>
            <a:ext cx="77878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dirty="0">
                <a:solidFill>
                  <a:schemeClr val="bg1"/>
                </a:solidFill>
                <a:latin typeface="Francker Pro Condensed Regular" panose="020B0506040704040203" pitchFamily="34" charset="0"/>
              </a:rPr>
              <a:t>Vores sport er kompleks og kan opleves svært tilgængelig med mange valg. Vi skal gøre det let for </a:t>
            </a:r>
            <a:br>
              <a:rPr lang="da-DK" sz="2400" dirty="0">
                <a:solidFill>
                  <a:schemeClr val="bg1"/>
                </a:solidFill>
                <a:latin typeface="Francker Pro Condensed Regular" panose="020B0506040704040203" pitchFamily="34" charset="0"/>
              </a:rPr>
            </a:br>
            <a:r>
              <a:rPr lang="da-DK" sz="2400" dirty="0">
                <a:solidFill>
                  <a:schemeClr val="bg1"/>
                </a:solidFill>
                <a:latin typeface="Francker Pro Condensed Regular" panose="020B0506040704040203" pitchFamily="34" charset="0"/>
              </a:rPr>
              <a:t>alle børn og unge at være sejlere</a:t>
            </a:r>
          </a:p>
        </p:txBody>
      </p:sp>
      <p:sp>
        <p:nvSpPr>
          <p:cNvPr id="21" name="Tekstfelt 20">
            <a:extLst>
              <a:ext uri="{FF2B5EF4-FFF2-40B4-BE49-F238E27FC236}">
                <a16:creationId xmlns:a16="http://schemas.microsoft.com/office/drawing/2014/main" id="{95E1F6E1-9286-3E4D-A26A-1C6ECF467487}"/>
              </a:ext>
            </a:extLst>
          </p:cNvPr>
          <p:cNvSpPr txBox="1"/>
          <p:nvPr/>
        </p:nvSpPr>
        <p:spPr>
          <a:xfrm>
            <a:off x="520825" y="3462278"/>
            <a:ext cx="2814276" cy="2127505"/>
          </a:xfrm>
          <a:prstGeom prst="rect">
            <a:avLst/>
          </a:prstGeom>
          <a:noFill/>
          <a:ln w="28575">
            <a:noFill/>
          </a:ln>
          <a:effectLst>
            <a:softEdge rad="12700"/>
          </a:effectLst>
        </p:spPr>
        <p:txBody>
          <a:bodyPr wrap="square" lIns="0" tIns="0" rIns="0" bIns="0" rtlCol="0" anchor="b" anchorCtr="0">
            <a:spAutoFit/>
          </a:bodyPr>
          <a:lstStyle/>
          <a:p>
            <a:pPr>
              <a:lnSpc>
                <a:spcPct val="110000"/>
              </a:lnSpc>
            </a:pPr>
            <a:r>
              <a:rPr lang="da-DK" sz="1400" dirty="0">
                <a:solidFill>
                  <a:srgbClr val="012534"/>
                </a:solidFill>
                <a:latin typeface="Francker Pro Condensed Medium" panose="020B0504040704040203" pitchFamily="34" charset="77"/>
              </a:rPr>
              <a:t>Værktøjerne er: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a-DK" sz="1400" dirty="0">
                <a:solidFill>
                  <a:srgbClr val="012534"/>
                </a:solidFill>
                <a:latin typeface="Francker Pro Condensed Light" panose="020B0306040704040203" pitchFamily="34" charset="0"/>
              </a:rPr>
              <a:t>Rådgivning og sparring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a-DK" sz="1400" dirty="0">
                <a:solidFill>
                  <a:srgbClr val="012534"/>
                </a:solidFill>
                <a:latin typeface="Francker Pro Condensed Light" panose="020B0306040704040203" pitchFamily="34" charset="0"/>
              </a:rPr>
              <a:t>Materiel, som ejes i fællesskab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a-DK" sz="1400" dirty="0">
                <a:solidFill>
                  <a:srgbClr val="012534"/>
                </a:solidFill>
                <a:latin typeface="Francker Pro Condensed Light" panose="020B0306040704040203" pitchFamily="34" charset="0"/>
              </a:rPr>
              <a:t>Skabe samarbejde mellem klubber og klasser 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a-DK" sz="1400" dirty="0">
                <a:solidFill>
                  <a:srgbClr val="012534"/>
                </a:solidFill>
                <a:latin typeface="Francker Pro Condensed Light" panose="020B0306040704040203" pitchFamily="34" charset="0"/>
              </a:rPr>
              <a:t>Benytte relevante muligheder for finansiering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a-DK" sz="1400" dirty="0">
                <a:solidFill>
                  <a:srgbClr val="012534"/>
                </a:solidFill>
                <a:latin typeface="Francker Pro Condensed Light" panose="020B0306040704040203" pitchFamily="34" charset="0"/>
              </a:rPr>
              <a:t>Information på DS’ hjemmeside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a-DK" sz="1400" dirty="0">
                <a:solidFill>
                  <a:srgbClr val="012534"/>
                </a:solidFill>
                <a:latin typeface="Francker Pro Condensed Light" panose="020B0306040704040203" pitchFamily="34" charset="0"/>
              </a:rPr>
              <a:t>Koncepter fra YOUNGSTERS</a:t>
            </a: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302D381F-2E12-1740-9382-0A942CC005A3}"/>
              </a:ext>
            </a:extLst>
          </p:cNvPr>
          <p:cNvSpPr txBox="1"/>
          <p:nvPr/>
        </p:nvSpPr>
        <p:spPr>
          <a:xfrm>
            <a:off x="9643864" y="4593999"/>
            <a:ext cx="2401832" cy="31700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a-DK" sz="20000" b="1" dirty="0">
                <a:solidFill>
                  <a:schemeClr val="bg1"/>
                </a:solidFill>
                <a:latin typeface="Francker Pro Condensed Medium" panose="020B0504040704040203" pitchFamily="34" charset="77"/>
              </a:rPr>
              <a:t>7</a:t>
            </a:r>
          </a:p>
        </p:txBody>
      </p:sp>
      <p:sp>
        <p:nvSpPr>
          <p:cNvPr id="17" name="Tekstfelt 16">
            <a:extLst>
              <a:ext uri="{FF2B5EF4-FFF2-40B4-BE49-F238E27FC236}">
                <a16:creationId xmlns:a16="http://schemas.microsoft.com/office/drawing/2014/main" id="{4A5EC336-0AA2-BB48-B09C-AAA72339A244}"/>
              </a:ext>
            </a:extLst>
          </p:cNvPr>
          <p:cNvSpPr txBox="1"/>
          <p:nvPr/>
        </p:nvSpPr>
        <p:spPr>
          <a:xfrm>
            <a:off x="4080489" y="3287252"/>
            <a:ext cx="4993208" cy="3039294"/>
          </a:xfrm>
          <a:prstGeom prst="rect">
            <a:avLst/>
          </a:prstGeom>
          <a:noFill/>
          <a:ln w="28575">
            <a:noFill/>
          </a:ln>
          <a:effectLst>
            <a:softEdge rad="12700"/>
          </a:effectLst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a-DK" sz="2000" kern="0" spc="10" dirty="0">
                <a:solidFill>
                  <a:srgbClr val="012534"/>
                </a:solidFill>
                <a:latin typeface="Francker Pro Condensed Medium" panose="020B0504040704040203" pitchFamily="34" charset="77"/>
              </a:rPr>
              <a:t>Det handler om, at 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rgbClr val="012534"/>
                </a:solidFill>
                <a:latin typeface="Francker Pro Condensed Light" panose="020B0306040704040203" pitchFamily="34" charset="0"/>
              </a:rPr>
              <a:t>Kunne sejle, selvom man ikke har egen båd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rgbClr val="012534"/>
                </a:solidFill>
                <a:latin typeface="Francker Pro Condensed Light" panose="020B0306040704040203" pitchFamily="34" charset="0"/>
              </a:rPr>
              <a:t>Få erfaring med forskellige bådtyper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rgbClr val="012534"/>
                </a:solidFill>
                <a:latin typeface="Francker Pro Condensed Light" panose="020B0306040704040203" pitchFamily="34" charset="0"/>
              </a:rPr>
              <a:t>Få vejledning om muligheder for alle aldersgrupper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rgbClr val="012534"/>
                </a:solidFill>
                <a:latin typeface="Francker Pro Condensed Light" panose="020B0306040704040203" pitchFamily="34" charset="0"/>
              </a:rPr>
              <a:t>Få hjælp til at skifte bådtype i takt med at man bliver ældre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rgbClr val="012534"/>
                </a:solidFill>
                <a:latin typeface="Francker Pro Condensed Light" panose="020B0306040704040203" pitchFamily="34" charset="0"/>
              </a:rPr>
              <a:t>Blive inspireret af mulighederne alene og sammen med andre</a:t>
            </a:r>
          </a:p>
        </p:txBody>
      </p:sp>
      <p:pic>
        <p:nvPicPr>
          <p:cNvPr id="15" name="Billede 14">
            <a:extLst>
              <a:ext uri="{FF2B5EF4-FFF2-40B4-BE49-F238E27FC236}">
                <a16:creationId xmlns:a16="http://schemas.microsoft.com/office/drawing/2014/main" id="{1223812D-884A-8F48-ADF5-2AB1318374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232" y="6064701"/>
            <a:ext cx="1732695" cy="524153"/>
          </a:xfrm>
          <a:prstGeom prst="rect">
            <a:avLst/>
          </a:prstGeom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F67AABA3-C6F6-5C43-8053-438476DE1F70}"/>
              </a:ext>
            </a:extLst>
          </p:cNvPr>
          <p:cNvSpPr txBox="1"/>
          <p:nvPr/>
        </p:nvSpPr>
        <p:spPr>
          <a:xfrm>
            <a:off x="488963" y="739280"/>
            <a:ext cx="2846138" cy="16773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da-DK" sz="4000" dirty="0">
                <a:solidFill>
                  <a:schemeClr val="bg1"/>
                </a:solidFill>
                <a:latin typeface="Francker Pro Condensed Light" panose="020B0306040704040203" pitchFamily="34" charset="0"/>
              </a:rPr>
              <a:t>Have </a:t>
            </a:r>
            <a:br>
              <a:rPr lang="da-DK" sz="4000" dirty="0">
                <a:solidFill>
                  <a:schemeClr val="bg1"/>
                </a:solidFill>
                <a:latin typeface="Francker Pro Condensed Light" panose="020B0306040704040203" pitchFamily="34" charset="0"/>
              </a:rPr>
            </a:br>
            <a:r>
              <a:rPr lang="da-DK" sz="4000" dirty="0">
                <a:solidFill>
                  <a:schemeClr val="bg1"/>
                </a:solidFill>
                <a:latin typeface="Francker Pro Condensed Light" panose="020B0306040704040203" pitchFamily="34" charset="0"/>
              </a:rPr>
              <a:t>adgang til materiel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78D374B8-5493-9540-AA22-09935D39E60B}"/>
              </a:ext>
            </a:extLst>
          </p:cNvPr>
          <p:cNvSpPr txBox="1"/>
          <p:nvPr/>
        </p:nvSpPr>
        <p:spPr>
          <a:xfrm>
            <a:off x="520825" y="340211"/>
            <a:ext cx="3296093" cy="314588"/>
          </a:xfrm>
          <a:prstGeom prst="rect">
            <a:avLst/>
          </a:prstGeom>
          <a:noFill/>
          <a:ln w="28575">
            <a:noFill/>
          </a:ln>
          <a:effectLst>
            <a:softEdge rad="0"/>
          </a:effectLst>
        </p:spPr>
        <p:txBody>
          <a:bodyPr wrap="none" lIns="0" tIns="0" rIns="0" bIns="0" rtlCol="0" anchor="t" anchorCtr="0">
            <a:noAutofit/>
          </a:bodyPr>
          <a:lstStyle/>
          <a:p>
            <a:pPr lvl="0"/>
            <a:r>
              <a:rPr lang="da-DK" sz="1200" dirty="0">
                <a:solidFill>
                  <a:srgbClr val="012534"/>
                </a:solidFill>
                <a:latin typeface="Francker Pro Condensed Light" panose="020B0306040704040203" pitchFamily="34" charset="0"/>
              </a:rPr>
              <a:t>Børn og unge skal</a:t>
            </a:r>
          </a:p>
          <a:p>
            <a:pPr lvl="0"/>
            <a:endParaRPr lang="da-DK" sz="1200" dirty="0">
              <a:solidFill>
                <a:srgbClr val="012534"/>
              </a:solidFill>
              <a:latin typeface="Francker Pro Condensed Light" panose="020B0306040704040203" pitchFamily="34" charset="0"/>
            </a:endParaRPr>
          </a:p>
        </p:txBody>
      </p:sp>
      <p:sp>
        <p:nvSpPr>
          <p:cNvPr id="18" name="Tekstfelt 17">
            <a:extLst>
              <a:ext uri="{FF2B5EF4-FFF2-40B4-BE49-F238E27FC236}">
                <a16:creationId xmlns:a16="http://schemas.microsoft.com/office/drawing/2014/main" id="{82CD63AD-6B3C-5C4F-846D-8FCF91783D5A}"/>
              </a:ext>
            </a:extLst>
          </p:cNvPr>
          <p:cNvSpPr txBox="1"/>
          <p:nvPr/>
        </p:nvSpPr>
        <p:spPr>
          <a:xfrm rot="16200000">
            <a:off x="11029008" y="785016"/>
            <a:ext cx="1966884" cy="285948"/>
          </a:xfrm>
          <a:prstGeom prst="rect">
            <a:avLst/>
          </a:prstGeom>
          <a:noFill/>
          <a:ln w="28575">
            <a:noFill/>
          </a:ln>
          <a:effectLst>
            <a:softEdge rad="0"/>
          </a:effectLst>
        </p:spPr>
        <p:txBody>
          <a:bodyPr wrap="none" lIns="0" tIns="0" rIns="0" bIns="0" rtlCol="0" anchor="t" anchorCtr="0">
            <a:noAutofit/>
          </a:bodyPr>
          <a:lstStyle/>
          <a:p>
            <a:pPr lvl="0"/>
            <a:r>
              <a:rPr lang="da-DK" sz="1200" spc="10" dirty="0">
                <a:solidFill>
                  <a:srgbClr val="012534">
                    <a:alpha val="30000"/>
                  </a:srgbClr>
                </a:solidFill>
                <a:latin typeface="Francker Pro Condensed Light" panose="020B0306040704040203" pitchFamily="34" charset="0"/>
              </a:rPr>
              <a:t>Børne- og ungdomspolitik</a:t>
            </a:r>
          </a:p>
          <a:p>
            <a:pPr lvl="0"/>
            <a:endParaRPr lang="da-DK" sz="1200" spc="10" dirty="0">
              <a:solidFill>
                <a:srgbClr val="012534">
                  <a:alpha val="30000"/>
                </a:srgbClr>
              </a:solidFill>
              <a:latin typeface="Francker Pro Condensed Light" panose="020B0306040704040203" pitchFamily="34" charset="0"/>
            </a:endParaRPr>
          </a:p>
        </p:txBody>
      </p:sp>
      <p:pic>
        <p:nvPicPr>
          <p:cNvPr id="16" name="Billede 15">
            <a:extLst>
              <a:ext uri="{FF2B5EF4-FFF2-40B4-BE49-F238E27FC236}">
                <a16:creationId xmlns:a16="http://schemas.microsoft.com/office/drawing/2014/main" id="{B02304F7-ACBD-534A-A037-FC1089B21E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324"/>
          <a:stretch/>
        </p:blipFill>
        <p:spPr>
          <a:xfrm flipH="1">
            <a:off x="9212594" y="2081526"/>
            <a:ext cx="2979406" cy="255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912774"/>
      </p:ext>
    </p:extLst>
  </p:cSld>
  <p:clrMapOvr>
    <a:masterClrMapping/>
  </p:clrMapOvr>
</p:sld>
</file>

<file path=ppt/theme/theme1.xml><?xml version="1.0" encoding="utf-8"?>
<a:theme xmlns:a="http://schemas.openxmlformats.org/drawingml/2006/main" name="Pakke">
  <a:themeElements>
    <a:clrScheme name="Pakke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kke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kk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3704</TotalTime>
  <Words>1306</Words>
  <Application>Microsoft Macintosh PowerPoint</Application>
  <PresentationFormat>Widescreen</PresentationFormat>
  <Paragraphs>243</Paragraphs>
  <Slides>16</Slides>
  <Notes>5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16</vt:i4>
      </vt:variant>
    </vt:vector>
  </HeadingPairs>
  <TitlesOfParts>
    <vt:vector size="23" baseType="lpstr">
      <vt:lpstr>Arial</vt:lpstr>
      <vt:lpstr>Calibri</vt:lpstr>
      <vt:lpstr>Francker Pro Condensed Light</vt:lpstr>
      <vt:lpstr>Francker Pro Condensed Medium</vt:lpstr>
      <vt:lpstr>Francker Pro Condensed Regular</vt:lpstr>
      <vt:lpstr>Gill Sans MT</vt:lpstr>
      <vt:lpstr>Pakke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Christian Lerche</dc:creator>
  <cp:lastModifiedBy>Ingeborg Stenbæk Madsen</cp:lastModifiedBy>
  <cp:revision>149</cp:revision>
  <cp:lastPrinted>2021-11-08T10:37:37Z</cp:lastPrinted>
  <dcterms:created xsi:type="dcterms:W3CDTF">2021-02-26T12:37:57Z</dcterms:created>
  <dcterms:modified xsi:type="dcterms:W3CDTF">2021-11-11T13:20:11Z</dcterms:modified>
</cp:coreProperties>
</file>